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7.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8.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9.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0.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1.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8" r:id="rId2"/>
    <p:sldMasterId id="2147483696" r:id="rId3"/>
    <p:sldMasterId id="2147483714" r:id="rId4"/>
    <p:sldMasterId id="2147483732" r:id="rId5"/>
    <p:sldMasterId id="2147483750" r:id="rId6"/>
    <p:sldMasterId id="2147483768" r:id="rId7"/>
    <p:sldMasterId id="2147483870" r:id="rId8"/>
    <p:sldMasterId id="2147483990" r:id="rId9"/>
    <p:sldMasterId id="2147484025" r:id="rId10"/>
    <p:sldMasterId id="2147484187" r:id="rId11"/>
    <p:sldMasterId id="2147484223" r:id="rId12"/>
  </p:sldMasterIdLst>
  <p:sldIdLst>
    <p:sldId id="258" r:id="rId13"/>
    <p:sldId id="256"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CC3300"/>
    <a:srgbClr val="66FF33"/>
    <a:srgbClr val="FF00FF"/>
    <a:srgbClr val="00FF99"/>
    <a:srgbClr val="FF66CC"/>
    <a:srgbClr val="A9C997"/>
    <a:srgbClr val="F3B457"/>
    <a:srgbClr val="523306"/>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9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slideMaster" Target="slideMasters/slideMaster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427FD-0AF4-70C5-F9A2-2CC82F8FE7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4EDCE0F-5C6D-BE8D-D73D-8C4522B953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EDF8C88-0625-DBF5-5357-9CA1161CBC7F}"/>
              </a:ext>
            </a:extLst>
          </p:cNvPr>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a:extLst>
              <a:ext uri="{FF2B5EF4-FFF2-40B4-BE49-F238E27FC236}">
                <a16:creationId xmlns:a16="http://schemas.microsoft.com/office/drawing/2014/main" id="{8F7E7D6C-D08B-C42F-DB9C-2BB1D1AAF2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82A593-BCDC-071E-8B7C-7F4DFD8C313C}"/>
              </a:ext>
            </a:extLst>
          </p:cNvPr>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790917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ABE2-EC00-0AEF-6E33-CF111591F30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F04A96-C3A6-BB74-ED4F-52A5C4B323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025832-5FD6-513A-BC0C-3A7D399E1047}"/>
              </a:ext>
            </a:extLst>
          </p:cNvPr>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a:extLst>
              <a:ext uri="{FF2B5EF4-FFF2-40B4-BE49-F238E27FC236}">
                <a16:creationId xmlns:a16="http://schemas.microsoft.com/office/drawing/2014/main" id="{2E8D2A15-1BA8-9C0D-9071-715FAA69FC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278CF6-DE88-1319-D758-9BA458C80618}"/>
              </a:ext>
            </a:extLst>
          </p:cNvPr>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339193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83036741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4E693A-DE7E-45B9-867B-3F3CE8963AF3}" type="datetimeFigureOut">
              <a:rPr lang="en-IN" smtClean="0"/>
              <a:t>23-07-2022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36758358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4E693A-DE7E-45B9-867B-3F3CE8963AF3}" type="datetimeFigureOut">
              <a:rPr lang="en-IN" smtClean="0"/>
              <a:t>23-07-2022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CD19A7-6340-46F4-BD24-B660435627FA}" type="slidenum">
              <a:rPr lang="en-IN" smtClean="0"/>
              <a:t>‹#›</a:t>
            </a:fld>
            <a:endParaRPr lang="en-IN"/>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88010618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94E693A-DE7E-45B9-867B-3F3CE8963AF3}" type="datetimeFigureOut">
              <a:rPr lang="en-IN" smtClean="0"/>
              <a:t>23-07-2022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00665240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0858156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58211356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8206266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88856524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a:t>Click to edit Master subtitle style</a:t>
            </a:r>
            <a:endParaRPr lang="en-US" dirty="0"/>
          </a:p>
        </p:txBody>
      </p:sp>
      <p:sp>
        <p:nvSpPr>
          <p:cNvPr id="7" name="Date Placeholder 6"/>
          <p:cNvSpPr>
            <a:spLocks noGrp="1"/>
          </p:cNvSpPr>
          <p:nvPr>
            <p:ph type="dt" sz="half" idx="10"/>
          </p:nvPr>
        </p:nvSpPr>
        <p:spPr/>
        <p:txBody>
          <a:bodyPr/>
          <a:lstStyle/>
          <a:p>
            <a:fld id="{894E693A-DE7E-45B9-867B-3F3CE8963AF3}" type="datetimeFigureOut">
              <a:rPr lang="en-IN" smtClean="0"/>
              <a:t>23-07-2022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6147346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008555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08B8FE-5807-4F05-6173-8FEE283041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5247D0-DB2A-A94F-9D50-D469FA9F65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F6ACEE-184D-08E9-3E3A-ABF3AEC9B688}"/>
              </a:ext>
            </a:extLst>
          </p:cNvPr>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a:extLst>
              <a:ext uri="{FF2B5EF4-FFF2-40B4-BE49-F238E27FC236}">
                <a16:creationId xmlns:a16="http://schemas.microsoft.com/office/drawing/2014/main" id="{C0E73895-0C1A-D94F-6E9D-C0D6E46CA5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4FE12F-4A4C-2B73-5435-A6689AD16165}"/>
              </a:ext>
            </a:extLst>
          </p:cNvPr>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01237016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4639997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70177323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4E693A-DE7E-45B9-867B-3F3CE8963AF3}" type="datetimeFigureOut">
              <a:rPr lang="en-IN" smtClean="0"/>
              <a:t>23-07-2022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83295412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4E693A-DE7E-45B9-867B-3F3CE8963AF3}" type="datetimeFigureOut">
              <a:rPr lang="en-IN" smtClean="0"/>
              <a:t>23-07-2022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98338874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4E693A-DE7E-45B9-867B-3F3CE8963AF3}" type="datetimeFigureOut">
              <a:rPr lang="en-IN" smtClean="0"/>
              <a:t>23-07-2022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55173526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70400704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50513771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17689717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65776892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92564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843414995"/>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411201864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94E693A-DE7E-45B9-867B-3F3CE8963AF3}" type="datetimeFigureOut">
              <a:rPr lang="en-IN" smtClean="0"/>
              <a:t>23-07-2022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6580598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94E693A-DE7E-45B9-867B-3F3CE8963AF3}" type="datetimeFigureOut">
              <a:rPr lang="en-IN" smtClean="0"/>
              <a:t>23-07-2022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59597774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50750908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51112085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483898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72664554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23384529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83654660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4E693A-DE7E-45B9-867B-3F3CE8963AF3}" type="datetimeFigureOut">
              <a:rPr lang="en-IN" smtClean="0"/>
              <a:t>23-07-2022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5417684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65487093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4E693A-DE7E-45B9-867B-3F3CE8963AF3}" type="datetimeFigureOut">
              <a:rPr lang="en-IN" smtClean="0"/>
              <a:t>23-07-2022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65154880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4E693A-DE7E-45B9-867B-3F3CE8963AF3}" type="datetimeFigureOut">
              <a:rPr lang="en-IN" smtClean="0"/>
              <a:t>23-07-2022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6197661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02699912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06901172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76509735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7CD19A7-6340-46F4-BD24-B660435627FA}"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8820929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93054908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CD19A7-6340-46F4-BD24-B660435627FA}"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151820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62432832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7738978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55682433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13575438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61358805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70639918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45006997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03730333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4E693A-DE7E-45B9-867B-3F3CE8963AF3}" type="datetimeFigureOut">
              <a:rPr lang="en-IN" smtClean="0"/>
              <a:t>23-07-2022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68515637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4E693A-DE7E-45B9-867B-3F3CE8963AF3}" type="datetimeFigureOut">
              <a:rPr lang="en-IN" smtClean="0"/>
              <a:t>23-07-2022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3987834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4E693A-DE7E-45B9-867B-3F3CE8963AF3}" type="datetimeFigureOut">
              <a:rPr lang="en-IN" smtClean="0"/>
              <a:t>23-07-2022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60237697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417614377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949671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46199345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74189674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90357957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65026212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71713584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60324770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034815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13227613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74660468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47858869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688202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4E693A-DE7E-45B9-867B-3F3CE8963AF3}" type="datetimeFigureOut">
              <a:rPr lang="en-IN" smtClean="0"/>
              <a:t>23-07-2022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2493474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98155164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412367782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4E693A-DE7E-45B9-867B-3F3CE8963AF3}" type="datetimeFigureOut">
              <a:rPr lang="en-IN" smtClean="0"/>
              <a:t>23-07-2022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63437142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4E693A-DE7E-45B9-867B-3F3CE8963AF3}" type="datetimeFigureOut">
              <a:rPr lang="en-IN" smtClean="0"/>
              <a:t>23-07-2022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92864802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94E693A-DE7E-45B9-867B-3F3CE8963AF3}" type="datetimeFigureOut">
              <a:rPr lang="en-IN" smtClean="0"/>
              <a:t>23-07-2022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99320992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61163248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83232214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97144701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95148290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E7CD19A7-6340-46F4-BD24-B660435627FA}"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365108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4E693A-DE7E-45B9-867B-3F3CE8963AF3}" type="datetimeFigureOut">
              <a:rPr lang="en-IN" smtClean="0"/>
              <a:t>23-07-2022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00967579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91009930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94E693A-DE7E-45B9-867B-3F3CE8963AF3}" type="datetimeFigureOut">
              <a:rPr lang="en-IN" smtClean="0"/>
              <a:t>23-07-2022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70060300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94E693A-DE7E-45B9-867B-3F3CE8963AF3}" type="datetimeFigureOut">
              <a:rPr lang="en-IN" smtClean="0"/>
              <a:t>23-07-2022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84556601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412942133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E7CD19A7-6340-46F4-BD24-B660435627FA}" type="slidenum">
              <a:rPr lang="en-IN" smtClean="0"/>
              <a:t>‹#›</a:t>
            </a:fld>
            <a:endParaRPr lang="en-IN"/>
          </a:p>
        </p:txBody>
      </p:sp>
    </p:spTree>
    <p:extLst>
      <p:ext uri="{BB962C8B-B14F-4D97-AF65-F5344CB8AC3E}">
        <p14:creationId xmlns:p14="http://schemas.microsoft.com/office/powerpoint/2010/main" val="201433095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89780683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05151875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82559663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63067869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4E693A-DE7E-45B9-867B-3F3CE8963AF3}" type="datetimeFigureOut">
              <a:rPr lang="en-IN" smtClean="0"/>
              <a:t>23-07-2022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0737321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94E693A-DE7E-45B9-867B-3F3CE8963AF3}" type="datetimeFigureOut">
              <a:rPr lang="en-IN" smtClean="0"/>
              <a:t>23-07-2022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44666264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2940807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417370484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99174913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12947091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27790753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43023962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17921979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9003239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428038902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7151337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89052459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23782879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481867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DE1C3-9C4B-6E71-EAD5-C1BBED37BB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F2C01F-DD41-615F-691B-2C93EC0EA5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06E758-A64A-47FF-656B-BB86E0D5E8D0}"/>
              </a:ext>
            </a:extLst>
          </p:cNvPr>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a:extLst>
              <a:ext uri="{FF2B5EF4-FFF2-40B4-BE49-F238E27FC236}">
                <a16:creationId xmlns:a16="http://schemas.microsoft.com/office/drawing/2014/main" id="{5384474B-2C92-DB6B-E92D-3171D48E29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BC941B-5BE2-68E5-405F-18CDADD0CC48}"/>
              </a:ext>
            </a:extLst>
          </p:cNvPr>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7112167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873258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0255992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8704007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0301539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9467394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557251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7639434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3000884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42003948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897315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086B-FFAA-85C1-E419-D69DB1152C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A90B0FE-786B-598E-FDEA-EB531E306A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AEB884-116B-DFC5-4A33-6B56D85D0D00}"/>
              </a:ext>
            </a:extLst>
          </p:cNvPr>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a:extLst>
              <a:ext uri="{FF2B5EF4-FFF2-40B4-BE49-F238E27FC236}">
                <a16:creationId xmlns:a16="http://schemas.microsoft.com/office/drawing/2014/main" id="{C8388C7D-20C1-5C55-81C3-E72D629B77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27B2DD-CCE1-FE10-28B5-D0D0AC71C3B4}"/>
              </a:ext>
            </a:extLst>
          </p:cNvPr>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0286265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9516985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40396958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380091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4E693A-DE7E-45B9-867B-3F3CE8963AF3}" type="datetimeFigureOut">
              <a:rPr lang="en-IN" smtClean="0"/>
              <a:t>23-07-2022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6755841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4E693A-DE7E-45B9-867B-3F3CE8963AF3}" type="datetimeFigureOut">
              <a:rPr lang="en-IN" smtClean="0"/>
              <a:t>23-07-2022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8247705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4E693A-DE7E-45B9-867B-3F3CE8963AF3}" type="datetimeFigureOut">
              <a:rPr lang="en-IN" smtClean="0"/>
              <a:t>23-07-2022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331478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1899559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7744014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42550047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693288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5F376-D71B-0116-EC20-A4514E2A547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339273E-78D4-0468-DDCE-3822765754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120C307-4D8C-8983-7899-0009BF8C59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878E74D-CA1C-C2FE-18EE-BA96D5E7D79E}"/>
              </a:ext>
            </a:extLst>
          </p:cNvPr>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a:extLst>
              <a:ext uri="{FF2B5EF4-FFF2-40B4-BE49-F238E27FC236}">
                <a16:creationId xmlns:a16="http://schemas.microsoft.com/office/drawing/2014/main" id="{29F8891D-2C05-3213-5D9F-6CA96F83DB1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01F1EE-9214-75D5-A16E-4B536C834094}"/>
              </a:ext>
            </a:extLst>
          </p:cNvPr>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9729161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4192836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0047855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7953538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8981125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7544681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8778429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20087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8188208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5664967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935624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814A9-8BEC-BEFF-3C63-35F4F38064F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3F9531-254C-0F9F-7DF3-E1EFBC444E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E4A962-445A-D282-67B2-0C3F37306C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9FC2A39-1E2A-3696-CBC1-E724A4A55A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093D72-E0F3-F9B0-95C4-0D5D8C0FCB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D80DEB6-67AF-774B-5D98-9B1739782BDD}"/>
              </a:ext>
            </a:extLst>
          </p:cNvPr>
          <p:cNvSpPr>
            <a:spLocks noGrp="1"/>
          </p:cNvSpPr>
          <p:nvPr>
            <p:ph type="dt" sz="half" idx="10"/>
          </p:nvPr>
        </p:nvSpPr>
        <p:spPr/>
        <p:txBody>
          <a:bodyPr/>
          <a:lstStyle/>
          <a:p>
            <a:fld id="{894E693A-DE7E-45B9-867B-3F3CE8963AF3}" type="datetimeFigureOut">
              <a:rPr lang="en-IN" smtClean="0"/>
              <a:t>23-07-2022</a:t>
            </a:fld>
            <a:endParaRPr lang="en-IN"/>
          </a:p>
        </p:txBody>
      </p:sp>
      <p:sp>
        <p:nvSpPr>
          <p:cNvPr id="8" name="Footer Placeholder 7">
            <a:extLst>
              <a:ext uri="{FF2B5EF4-FFF2-40B4-BE49-F238E27FC236}">
                <a16:creationId xmlns:a16="http://schemas.microsoft.com/office/drawing/2014/main" id="{BA91D5C2-CFA5-986A-066A-D076465E15F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2DC0928-26CD-0280-DA2C-CF1E93B6D6A5}"/>
              </a:ext>
            </a:extLst>
          </p:cNvPr>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7350770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4E693A-DE7E-45B9-867B-3F3CE8963AF3}" type="datetimeFigureOut">
              <a:rPr lang="en-IN" smtClean="0"/>
              <a:t>23-07-2022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9811270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4E693A-DE7E-45B9-867B-3F3CE8963AF3}" type="datetimeFigureOut">
              <a:rPr lang="en-IN" smtClean="0"/>
              <a:t>23-07-2022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6260182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4E693A-DE7E-45B9-867B-3F3CE8963AF3}" type="datetimeFigureOut">
              <a:rPr lang="en-IN" smtClean="0"/>
              <a:t>23-07-2022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6751664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8051613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0421583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894E693A-DE7E-45B9-867B-3F3CE8963AF3}" type="datetimeFigureOut">
              <a:rPr lang="en-IN" smtClean="0"/>
              <a:t>23-07-2022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4348208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7711404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023530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5554294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01010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FEC4-77B7-4EE7-2AE1-88026373A1F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18EB4E9-4A40-8CF5-5242-E94368F657B1}"/>
              </a:ext>
            </a:extLst>
          </p:cNvPr>
          <p:cNvSpPr>
            <a:spLocks noGrp="1"/>
          </p:cNvSpPr>
          <p:nvPr>
            <p:ph type="dt" sz="half" idx="10"/>
          </p:nvPr>
        </p:nvSpPr>
        <p:spPr/>
        <p:txBody>
          <a:bodyPr/>
          <a:lstStyle/>
          <a:p>
            <a:fld id="{894E693A-DE7E-45B9-867B-3F3CE8963AF3}" type="datetimeFigureOut">
              <a:rPr lang="en-IN" smtClean="0"/>
              <a:t>23-07-2022</a:t>
            </a:fld>
            <a:endParaRPr lang="en-IN"/>
          </a:p>
        </p:txBody>
      </p:sp>
      <p:sp>
        <p:nvSpPr>
          <p:cNvPr id="4" name="Footer Placeholder 3">
            <a:extLst>
              <a:ext uri="{FF2B5EF4-FFF2-40B4-BE49-F238E27FC236}">
                <a16:creationId xmlns:a16="http://schemas.microsoft.com/office/drawing/2014/main" id="{12190E9C-121D-0AF2-BB7F-FD6C859E842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0DDD188-6EA1-7700-2C50-B9FA209BB621}"/>
              </a:ext>
            </a:extLst>
          </p:cNvPr>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62975235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9652829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7764359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4222445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5764168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7042055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91438338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5641152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4E693A-DE7E-45B9-867B-3F3CE8963AF3}" type="datetimeFigureOut">
              <a:rPr lang="en-IN" smtClean="0"/>
              <a:t>23-07-2022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6203733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4E693A-DE7E-45B9-867B-3F3CE8963AF3}" type="datetimeFigureOut">
              <a:rPr lang="en-IN" smtClean="0"/>
              <a:t>23-07-2022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5001841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4E693A-DE7E-45B9-867B-3F3CE8963AF3}" type="datetimeFigureOut">
              <a:rPr lang="en-IN" smtClean="0"/>
              <a:t>23-07-2022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888100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A0F2FD-26E2-B8CC-5319-A44EE396820B}"/>
              </a:ext>
            </a:extLst>
          </p:cNvPr>
          <p:cNvSpPr>
            <a:spLocks noGrp="1"/>
          </p:cNvSpPr>
          <p:nvPr>
            <p:ph type="dt" sz="half" idx="10"/>
          </p:nvPr>
        </p:nvSpPr>
        <p:spPr/>
        <p:txBody>
          <a:bodyPr/>
          <a:lstStyle/>
          <a:p>
            <a:fld id="{894E693A-DE7E-45B9-867B-3F3CE8963AF3}" type="datetimeFigureOut">
              <a:rPr lang="en-IN" smtClean="0"/>
              <a:t>23-07-2022</a:t>
            </a:fld>
            <a:endParaRPr lang="en-IN"/>
          </a:p>
        </p:txBody>
      </p:sp>
      <p:sp>
        <p:nvSpPr>
          <p:cNvPr id="3" name="Footer Placeholder 2">
            <a:extLst>
              <a:ext uri="{FF2B5EF4-FFF2-40B4-BE49-F238E27FC236}">
                <a16:creationId xmlns:a16="http://schemas.microsoft.com/office/drawing/2014/main" id="{35A9F828-9C56-6EE2-940C-8710D50255D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E8941CF-5DFC-265F-31FD-65728842F710}"/>
              </a:ext>
            </a:extLst>
          </p:cNvPr>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3397186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23454095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67325660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1652860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4670072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924650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415678516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94E693A-DE7E-45B9-867B-3F3CE8963AF3}" type="datetimeFigureOut">
              <a:rPr lang="en-IN" smtClean="0"/>
              <a:t>23-07-2022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1051005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94E693A-DE7E-45B9-867B-3F3CE8963AF3}" type="datetimeFigureOut">
              <a:rPr lang="en-IN" smtClean="0"/>
              <a:t>23-07-2022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10068392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8942119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91418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7AF4B-750D-90CA-11D3-7466C53421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717E08A-C5E5-6FB1-7F2B-B73DDE4EB1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8E67238-6372-2DE1-7A75-F3548DC22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9FC2CD-250F-2ADA-09A9-167235F560A5}"/>
              </a:ext>
            </a:extLst>
          </p:cNvPr>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a:extLst>
              <a:ext uri="{FF2B5EF4-FFF2-40B4-BE49-F238E27FC236}">
                <a16:creationId xmlns:a16="http://schemas.microsoft.com/office/drawing/2014/main" id="{F7023C30-831D-C2C0-F583-A8ECE8993F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0309A7-7996-1684-77A2-12ADB11ACC68}"/>
              </a:ext>
            </a:extLst>
          </p:cNvPr>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8571977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08542408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89458540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68474204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68191314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4E693A-DE7E-45B9-867B-3F3CE8963AF3}" type="datetimeFigureOut">
              <a:rPr lang="en-IN" smtClean="0"/>
              <a:t>23-07-2022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00980478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4E693A-DE7E-45B9-867B-3F3CE8963AF3}" type="datetimeFigureOut">
              <a:rPr lang="en-IN" smtClean="0"/>
              <a:t>23-07-2022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67938144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4E693A-DE7E-45B9-867B-3F3CE8963AF3}" type="datetimeFigureOut">
              <a:rPr lang="en-IN" smtClean="0"/>
              <a:t>23-07-2022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0819069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5563199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33117160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595523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6642D-BD89-947A-7974-8DA1A911C3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8D96711-C269-9354-2381-FDD57558CA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88579CD-332D-E8C4-3348-A4CBD10F3B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6CB794-0C68-8455-B2FF-6F6A4342A3A1}"/>
              </a:ext>
            </a:extLst>
          </p:cNvPr>
          <p:cNvSpPr>
            <a:spLocks noGrp="1"/>
          </p:cNvSpPr>
          <p:nvPr>
            <p:ph type="dt" sz="half" idx="10"/>
          </p:nvPr>
        </p:nvSpPr>
        <p:spPr/>
        <p:txBody>
          <a:bodyPr/>
          <a:lstStyle/>
          <a:p>
            <a:fld id="{894E693A-DE7E-45B9-867B-3F3CE8963AF3}" type="datetimeFigureOut">
              <a:rPr lang="en-IN" smtClean="0"/>
              <a:t>23-07-2022</a:t>
            </a:fld>
            <a:endParaRPr lang="en-IN"/>
          </a:p>
        </p:txBody>
      </p:sp>
      <p:sp>
        <p:nvSpPr>
          <p:cNvPr id="6" name="Footer Placeholder 5">
            <a:extLst>
              <a:ext uri="{FF2B5EF4-FFF2-40B4-BE49-F238E27FC236}">
                <a16:creationId xmlns:a16="http://schemas.microsoft.com/office/drawing/2014/main" id="{59F06F74-DF37-D708-5F8C-2DFEC5C694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518EAAB-B5BB-739D-C21F-BC04A333B2E2}"/>
              </a:ext>
            </a:extLst>
          </p:cNvPr>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4966953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11670568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26245263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409631875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00917387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83016344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2555098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85733094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rIns="45720"/>
          <a:lstStyle/>
          <a:p>
            <a:fld id="{E7CD19A7-6340-46F4-BD24-B660435627FA}" type="slidenum">
              <a:rPr lang="en-IN" smtClean="0"/>
              <a:t>‹#›</a:t>
            </a:fld>
            <a:endParaRPr lang="en-IN"/>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50120903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25750869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E693A-DE7E-45B9-867B-3F3CE8963AF3}" type="datetimeFigureOut">
              <a:rPr lang="en-IN" smtClean="0"/>
              <a:t>23-07-2022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D19A7-6340-46F4-BD24-B660435627FA}" type="slidenum">
              <a:rPr lang="en-IN" smtClean="0"/>
              <a:t>‹#›</a:t>
            </a:fld>
            <a:endParaRPr lang="en-IN"/>
          </a:p>
        </p:txBody>
      </p:sp>
    </p:spTree>
    <p:extLst>
      <p:ext uri="{BB962C8B-B14F-4D97-AF65-F5344CB8AC3E}">
        <p14:creationId xmlns:p14="http://schemas.microsoft.com/office/powerpoint/2010/main" val="1538080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theme" Target="../theme/theme10.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theme" Target="../theme/theme11.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image" Target="../media/image11.png"/><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theme" Target="../theme/theme12.xml"/><Relationship Id="rId3" Type="http://schemas.openxmlformats.org/officeDocument/2006/relationships/slideLayout" Target="../slideLayouts/slideLayout177.xml"/><Relationship Id="rId21" Type="http://schemas.openxmlformats.org/officeDocument/2006/relationships/image" Target="../media/image17.png"/><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image" Target="../media/image16.png"/><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10" Type="http://schemas.openxmlformats.org/officeDocument/2006/relationships/slideLayout" Target="../slideLayouts/slideLayout184.xml"/><Relationship Id="rId19" Type="http://schemas.openxmlformats.org/officeDocument/2006/relationships/image" Target="../media/image15.png"/><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image" Target="../media/image18.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theme" Target="../theme/theme6.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image" Target="../media/image8.png"/><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theme" Target="../theme/theme7.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9.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theme" Target="../theme/theme8.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image" Target="../media/image10.png"/><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theme" Target="../theme/theme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962E5C-19BE-2C2A-75BE-B8976B7B30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2E2D995-2B1C-59A4-0DF2-DED760EE7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60CC9F-4A70-492F-A8AC-7061568546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E693A-DE7E-45B9-867B-3F3CE8963AF3}" type="datetimeFigureOut">
              <a:rPr lang="en-IN" smtClean="0"/>
              <a:t>23-07-2022</a:t>
            </a:fld>
            <a:endParaRPr lang="en-IN"/>
          </a:p>
        </p:txBody>
      </p:sp>
      <p:sp>
        <p:nvSpPr>
          <p:cNvPr id="5" name="Footer Placeholder 4">
            <a:extLst>
              <a:ext uri="{FF2B5EF4-FFF2-40B4-BE49-F238E27FC236}">
                <a16:creationId xmlns:a16="http://schemas.microsoft.com/office/drawing/2014/main" id="{D513D857-62D8-B4FC-EB6B-ADE0E4C83A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DA26AA0-A492-AD63-578D-7A323902DE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CD19A7-6340-46F4-BD24-B660435627FA}" type="slidenum">
              <a:rPr lang="en-IN" smtClean="0"/>
              <a:t>‹#›</a:t>
            </a:fld>
            <a:endParaRPr lang="en-IN"/>
          </a:p>
        </p:txBody>
      </p:sp>
    </p:spTree>
    <p:extLst>
      <p:ext uri="{BB962C8B-B14F-4D97-AF65-F5344CB8AC3E}">
        <p14:creationId xmlns:p14="http://schemas.microsoft.com/office/powerpoint/2010/main" val="1119225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94E693A-DE7E-45B9-867B-3F3CE8963AF3}" type="datetimeFigureOut">
              <a:rPr lang="en-IN" smtClean="0"/>
              <a:t>23-07-2022</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7CD19A7-6340-46F4-BD24-B660435627FA}" type="slidenum">
              <a:rPr lang="en-IN" smtClean="0"/>
              <a:t>‹#›</a:t>
            </a:fld>
            <a:endParaRPr lang="en-IN"/>
          </a:p>
        </p:txBody>
      </p:sp>
    </p:spTree>
    <p:extLst>
      <p:ext uri="{BB962C8B-B14F-4D97-AF65-F5344CB8AC3E}">
        <p14:creationId xmlns:p14="http://schemas.microsoft.com/office/powerpoint/2010/main" val="3220118419"/>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94E693A-DE7E-45B9-867B-3F3CE8963AF3}" type="datetimeFigureOut">
              <a:rPr lang="en-IN" smtClean="0"/>
              <a:t>23-07-2022</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E7CD19A7-6340-46F4-BD24-B660435627FA}" type="slidenum">
              <a:rPr lang="en-IN" smtClean="0"/>
              <a:t>‹#›</a:t>
            </a:fld>
            <a:endParaRPr lang="en-IN"/>
          </a:p>
        </p:txBody>
      </p:sp>
    </p:spTree>
    <p:extLst>
      <p:ext uri="{BB962C8B-B14F-4D97-AF65-F5344CB8AC3E}">
        <p14:creationId xmlns:p14="http://schemas.microsoft.com/office/powerpoint/2010/main" val="3968076347"/>
      </p:ext>
    </p:extLst>
  </p:cSld>
  <p:clrMap bg1="dk1" tx1="lt1" bg2="dk2" tx2="lt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 id="2147484198" r:id="rId11"/>
    <p:sldLayoutId id="2147484199" r:id="rId12"/>
    <p:sldLayoutId id="2147484200" r:id="rId13"/>
    <p:sldLayoutId id="2147484201" r:id="rId14"/>
    <p:sldLayoutId id="2147484202" r:id="rId15"/>
    <p:sldLayoutId id="2147484203" r:id="rId16"/>
    <p:sldLayoutId id="2147484204"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94E693A-DE7E-45B9-867B-3F3CE8963AF3}" type="datetimeFigureOut">
              <a:rPr lang="en-IN" smtClean="0"/>
              <a:t>23-07-2022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7CD19A7-6340-46F4-BD24-B660435627FA}" type="slidenum">
              <a:rPr lang="en-IN" smtClean="0"/>
              <a:t>‹#›</a:t>
            </a:fld>
            <a:endParaRPr lang="en-IN"/>
          </a:p>
        </p:txBody>
      </p:sp>
    </p:spTree>
    <p:extLst>
      <p:ext uri="{BB962C8B-B14F-4D97-AF65-F5344CB8AC3E}">
        <p14:creationId xmlns:p14="http://schemas.microsoft.com/office/powerpoint/2010/main" val="3526946050"/>
      </p:ext>
    </p:extLst>
  </p:cSld>
  <p:clrMap bg1="dk1" tx1="lt1" bg2="dk2" tx2="lt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 id="2147484235" r:id="rId12"/>
    <p:sldLayoutId id="2147484236" r:id="rId13"/>
    <p:sldLayoutId id="2147484237" r:id="rId14"/>
    <p:sldLayoutId id="2147484238" r:id="rId15"/>
    <p:sldLayoutId id="2147484239" r:id="rId16"/>
    <p:sldLayoutId id="214748424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94E693A-DE7E-45B9-867B-3F3CE8963AF3}" type="datetimeFigureOut">
              <a:rPr lang="en-IN" smtClean="0"/>
              <a:t>23-07-2022</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7CD19A7-6340-46F4-BD24-B660435627FA}" type="slidenum">
              <a:rPr lang="en-IN" smtClean="0"/>
              <a:t>‹#›</a:t>
            </a:fld>
            <a:endParaRPr lang="en-IN"/>
          </a:p>
        </p:txBody>
      </p:sp>
    </p:spTree>
    <p:extLst>
      <p:ext uri="{BB962C8B-B14F-4D97-AF65-F5344CB8AC3E}">
        <p14:creationId xmlns:p14="http://schemas.microsoft.com/office/powerpoint/2010/main" val="329484463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94E693A-DE7E-45B9-867B-3F3CE8963AF3}" type="datetimeFigureOut">
              <a:rPr lang="en-IN" smtClean="0"/>
              <a:t>23-07-2022</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7CD19A7-6340-46F4-BD24-B660435627FA}" type="slidenum">
              <a:rPr lang="en-IN" smtClean="0"/>
              <a:t>‹#›</a:t>
            </a:fld>
            <a:endParaRPr lang="en-IN"/>
          </a:p>
        </p:txBody>
      </p:sp>
    </p:spTree>
    <p:extLst>
      <p:ext uri="{BB962C8B-B14F-4D97-AF65-F5344CB8AC3E}">
        <p14:creationId xmlns:p14="http://schemas.microsoft.com/office/powerpoint/2010/main" val="410623281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894E693A-DE7E-45B9-867B-3F3CE8963AF3}" type="datetimeFigureOut">
              <a:rPr lang="en-IN" smtClean="0"/>
              <a:t>23-07-2022</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E7CD19A7-6340-46F4-BD24-B660435627FA}" type="slidenum">
              <a:rPr lang="en-IN" smtClean="0"/>
              <a:t>‹#›</a:t>
            </a:fld>
            <a:endParaRPr lang="en-IN"/>
          </a:p>
        </p:txBody>
      </p:sp>
    </p:spTree>
    <p:extLst>
      <p:ext uri="{BB962C8B-B14F-4D97-AF65-F5344CB8AC3E}">
        <p14:creationId xmlns:p14="http://schemas.microsoft.com/office/powerpoint/2010/main" val="2024720425"/>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94E693A-DE7E-45B9-867B-3F3CE8963AF3}" type="datetimeFigureOut">
              <a:rPr lang="en-IN" smtClean="0"/>
              <a:t>23-07-2022</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7CD19A7-6340-46F4-BD24-B660435627FA}" type="slidenum">
              <a:rPr lang="en-IN" smtClean="0"/>
              <a:t>‹#›</a:t>
            </a:fld>
            <a:endParaRPr lang="en-IN"/>
          </a:p>
        </p:txBody>
      </p:sp>
    </p:spTree>
    <p:extLst>
      <p:ext uri="{BB962C8B-B14F-4D97-AF65-F5344CB8AC3E}">
        <p14:creationId xmlns:p14="http://schemas.microsoft.com/office/powerpoint/2010/main" val="2110475681"/>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94E693A-DE7E-45B9-867B-3F3CE8963AF3}" type="datetimeFigureOut">
              <a:rPr lang="en-IN" smtClean="0"/>
              <a:t>23-07-2022</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E7CD19A7-6340-46F4-BD24-B660435627FA}" type="slidenum">
              <a:rPr lang="en-IN" smtClean="0"/>
              <a:t>‹#›</a:t>
            </a:fld>
            <a:endParaRPr lang="en-IN"/>
          </a:p>
        </p:txBody>
      </p:sp>
    </p:spTree>
    <p:extLst>
      <p:ext uri="{BB962C8B-B14F-4D97-AF65-F5344CB8AC3E}">
        <p14:creationId xmlns:p14="http://schemas.microsoft.com/office/powerpoint/2010/main" val="4203388252"/>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894E693A-DE7E-45B9-867B-3F3CE8963AF3}" type="datetimeFigureOut">
              <a:rPr lang="en-IN" smtClean="0"/>
              <a:t>23-07-2022</a:t>
            </a:fld>
            <a:endParaRPr lang="en-IN"/>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E7CD19A7-6340-46F4-BD24-B660435627FA}" type="slidenum">
              <a:rPr lang="en-IN" smtClean="0"/>
              <a:t>‹#›</a:t>
            </a:fld>
            <a:endParaRPr lang="en-IN"/>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81934181"/>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94E693A-DE7E-45B9-867B-3F3CE8963AF3}" type="datetimeFigureOut">
              <a:rPr lang="en-IN" smtClean="0"/>
              <a:t>23-07-2022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E7CD19A7-6340-46F4-BD24-B660435627FA}" type="slidenum">
              <a:rPr lang="en-IN" smtClean="0"/>
              <a:t>‹#›</a:t>
            </a:fld>
            <a:endParaRPr lang="en-IN"/>
          </a:p>
        </p:txBody>
      </p:sp>
    </p:spTree>
    <p:extLst>
      <p:ext uri="{BB962C8B-B14F-4D97-AF65-F5344CB8AC3E}">
        <p14:creationId xmlns:p14="http://schemas.microsoft.com/office/powerpoint/2010/main" val="3587179061"/>
      </p:ext>
    </p:extLst>
  </p:cSld>
  <p:clrMap bg1="dk1" tx1="lt1" bg2="dk2" tx2="lt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94E693A-DE7E-45B9-867B-3F3CE8963AF3}" type="datetimeFigureOut">
              <a:rPr lang="en-IN" smtClean="0"/>
              <a:t>23-07-2022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7CD19A7-6340-46F4-BD24-B660435627FA}" type="slidenum">
              <a:rPr lang="en-IN" smtClean="0"/>
              <a:t>‹#›</a:t>
            </a:fld>
            <a:endParaRPr lang="en-IN"/>
          </a:p>
        </p:txBody>
      </p:sp>
    </p:spTree>
    <p:extLst>
      <p:ext uri="{BB962C8B-B14F-4D97-AF65-F5344CB8AC3E}">
        <p14:creationId xmlns:p14="http://schemas.microsoft.com/office/powerpoint/2010/main" val="3734042556"/>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6.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6.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6.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6.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6.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6.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86.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3.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4.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4.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4.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1.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7.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4.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1.xml"/></Relationships>
</file>

<file path=ppt/slides/_rels/slide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52.xml"/><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ee the source image">
            <a:extLst>
              <a:ext uri="{FF2B5EF4-FFF2-40B4-BE49-F238E27FC236}">
                <a16:creationId xmlns:a16="http://schemas.microsoft.com/office/drawing/2014/main" id="{7FAE6549-68FF-0687-4923-28D24430D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21672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310FE4-1F85-265A-B690-761AC70F999D}"/>
              </a:ext>
            </a:extLst>
          </p:cNvPr>
          <p:cNvSpPr/>
          <p:nvPr/>
        </p:nvSpPr>
        <p:spPr>
          <a:xfrm>
            <a:off x="3432183" y="378880"/>
            <a:ext cx="4849340" cy="1754326"/>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Presentation On</a:t>
            </a:r>
          </a:p>
          <a:p>
            <a:pPr algn="ct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Rectangle 2">
            <a:extLst>
              <a:ext uri="{FF2B5EF4-FFF2-40B4-BE49-F238E27FC236}">
                <a16:creationId xmlns:a16="http://schemas.microsoft.com/office/drawing/2014/main" id="{3D71B17A-7917-7BE0-0BA8-B27E649EB35F}"/>
              </a:ext>
            </a:extLst>
          </p:cNvPr>
          <p:cNvSpPr/>
          <p:nvPr/>
        </p:nvSpPr>
        <p:spPr>
          <a:xfrm>
            <a:off x="2183005" y="1209876"/>
            <a:ext cx="7825989" cy="923330"/>
          </a:xfrm>
          <a:prstGeom prst="rect">
            <a:avLst/>
          </a:prstGeom>
          <a:noFill/>
          <a:ln>
            <a:noFill/>
          </a:ln>
          <a:effectLst>
            <a:glow rad="63500">
              <a:schemeClr val="accent1">
                <a:satMod val="175000"/>
                <a:alpha val="40000"/>
              </a:schemeClr>
            </a:glow>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txBody>
          <a:bodyPr wrap="none" lIns="91440" tIns="45720" rIns="91440" bIns="45720">
            <a:spAutoFit/>
          </a:bodyPr>
          <a:lstStyle/>
          <a:p>
            <a:pPr algn="ctr"/>
            <a:r>
              <a:rPr lang="en-US" sz="5400" b="1" cap="none" spc="0" dirty="0">
                <a:ln w="13462">
                  <a:solidFill>
                    <a:schemeClr val="bg1"/>
                  </a:solidFill>
                  <a:prstDash val="solid"/>
                </a:ln>
                <a:solidFill>
                  <a:schemeClr val="accent2">
                    <a:lumMod val="75000"/>
                  </a:schemeClr>
                </a:solidFill>
                <a:effectLst>
                  <a:outerShdw dist="38100" dir="2700000" algn="bl" rotWithShape="0">
                    <a:schemeClr val="accent5"/>
                  </a:outerShdw>
                </a:effectLst>
              </a:rPr>
              <a:t>Ratings Prediction Project</a:t>
            </a:r>
          </a:p>
        </p:txBody>
      </p:sp>
      <p:sp>
        <p:nvSpPr>
          <p:cNvPr id="4" name="Rectangle 3">
            <a:extLst>
              <a:ext uri="{FF2B5EF4-FFF2-40B4-BE49-F238E27FC236}">
                <a16:creationId xmlns:a16="http://schemas.microsoft.com/office/drawing/2014/main" id="{865A93D8-8D1F-F02B-80B1-8711939793A0}"/>
              </a:ext>
            </a:extLst>
          </p:cNvPr>
          <p:cNvSpPr/>
          <p:nvPr/>
        </p:nvSpPr>
        <p:spPr>
          <a:xfrm>
            <a:off x="6935372" y="5249408"/>
            <a:ext cx="5889674" cy="1446550"/>
          </a:xfrm>
          <a:prstGeom prst="rect">
            <a:avLst/>
          </a:prstGeom>
          <a:noFill/>
        </p:spPr>
        <p:txBody>
          <a:bodyPr wrap="square" lIns="91440" tIns="45720" rIns="91440" bIns="45720">
            <a:spAutoFit/>
          </a:bodyPr>
          <a:lstStyle/>
          <a:p>
            <a:pPr algn="ctr"/>
            <a:r>
              <a:rPr lang="en-US" sz="4400" b="1" cap="none" spc="0" dirty="0">
                <a:ln w="6600">
                  <a:solidFill>
                    <a:schemeClr val="accent2"/>
                  </a:solidFill>
                  <a:prstDash val="solid"/>
                </a:ln>
                <a:solidFill>
                  <a:srgbClr val="002060"/>
                </a:solidFill>
                <a:effectLst>
                  <a:outerShdw dist="38100" dir="2700000" algn="tl" rotWithShape="0">
                    <a:schemeClr val="accent2"/>
                  </a:outerShdw>
                </a:effectLst>
              </a:rPr>
              <a:t>Presented by</a:t>
            </a:r>
          </a:p>
          <a:p>
            <a:pPr algn="ctr"/>
            <a:r>
              <a:rPr lang="en-US" sz="4400" b="1" dirty="0">
                <a:ln w="6600">
                  <a:solidFill>
                    <a:schemeClr val="accent2"/>
                  </a:solidFill>
                  <a:prstDash val="solid"/>
                </a:ln>
                <a:solidFill>
                  <a:srgbClr val="002060"/>
                </a:solidFill>
                <a:effectLst>
                  <a:outerShdw dist="38100" dir="2700000" algn="tl" rotWithShape="0">
                    <a:schemeClr val="accent2"/>
                  </a:outerShdw>
                </a:effectLst>
              </a:rPr>
              <a:t>Aamina Ruvaida</a:t>
            </a:r>
            <a:endParaRPr lang="en-US" sz="4400" b="1" cap="none" spc="0" dirty="0">
              <a:ln w="6600">
                <a:solidFill>
                  <a:schemeClr val="accent2"/>
                </a:solidFill>
                <a:prstDash val="solid"/>
              </a:ln>
              <a:solidFill>
                <a:srgbClr val="002060"/>
              </a:solidFill>
              <a:effectLst>
                <a:outerShdw dist="38100" dir="2700000" algn="tl" rotWithShape="0">
                  <a:schemeClr val="accent2"/>
                </a:outerShdw>
              </a:effectLst>
            </a:endParaRPr>
          </a:p>
        </p:txBody>
      </p:sp>
      <p:sp>
        <p:nvSpPr>
          <p:cNvPr id="5" name="Star: 5 Points 4">
            <a:extLst>
              <a:ext uri="{FF2B5EF4-FFF2-40B4-BE49-F238E27FC236}">
                <a16:creationId xmlns:a16="http://schemas.microsoft.com/office/drawing/2014/main" id="{7233AD9F-D371-0AE4-2845-D225E5A7CA32}"/>
              </a:ext>
            </a:extLst>
          </p:cNvPr>
          <p:cNvSpPr/>
          <p:nvPr/>
        </p:nvSpPr>
        <p:spPr>
          <a:xfrm>
            <a:off x="3432183" y="2293034"/>
            <a:ext cx="377652" cy="351692"/>
          </a:xfrm>
          <a:prstGeom prst="star5">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4">
                  <a:lumMod val="50000"/>
                </a:schemeClr>
              </a:solidFill>
            </a:endParaRPr>
          </a:p>
        </p:txBody>
      </p:sp>
      <p:sp>
        <p:nvSpPr>
          <p:cNvPr id="6" name="Star: 5 Points 5">
            <a:extLst>
              <a:ext uri="{FF2B5EF4-FFF2-40B4-BE49-F238E27FC236}">
                <a16:creationId xmlns:a16="http://schemas.microsoft.com/office/drawing/2014/main" id="{8E7AF75E-EF3E-5AF2-9A06-C8F1E95B7462}"/>
              </a:ext>
            </a:extLst>
          </p:cNvPr>
          <p:cNvSpPr/>
          <p:nvPr/>
        </p:nvSpPr>
        <p:spPr>
          <a:xfrm>
            <a:off x="4262511" y="2278966"/>
            <a:ext cx="478301" cy="365760"/>
          </a:xfrm>
          <a:prstGeom prst="star5">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tar: 5 Points 6">
            <a:extLst>
              <a:ext uri="{FF2B5EF4-FFF2-40B4-BE49-F238E27FC236}">
                <a16:creationId xmlns:a16="http://schemas.microsoft.com/office/drawing/2014/main" id="{53F63251-BFC2-247F-8ED6-CEEC94B90597}"/>
              </a:ext>
            </a:extLst>
          </p:cNvPr>
          <p:cNvSpPr/>
          <p:nvPr/>
        </p:nvSpPr>
        <p:spPr>
          <a:xfrm>
            <a:off x="5247249" y="2278966"/>
            <a:ext cx="365760" cy="365760"/>
          </a:xfrm>
          <a:prstGeom prst="star5">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Star: 5 Points 8">
            <a:extLst>
              <a:ext uri="{FF2B5EF4-FFF2-40B4-BE49-F238E27FC236}">
                <a16:creationId xmlns:a16="http://schemas.microsoft.com/office/drawing/2014/main" id="{6DE5D507-D41D-F4CB-B68D-DC74B0E2F645}"/>
              </a:ext>
            </a:extLst>
          </p:cNvPr>
          <p:cNvSpPr/>
          <p:nvPr/>
        </p:nvSpPr>
        <p:spPr>
          <a:xfrm>
            <a:off x="6096000" y="2278966"/>
            <a:ext cx="365760" cy="365760"/>
          </a:xfrm>
          <a:prstGeom prst="star5">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Star: 5 Points 9">
            <a:extLst>
              <a:ext uri="{FF2B5EF4-FFF2-40B4-BE49-F238E27FC236}">
                <a16:creationId xmlns:a16="http://schemas.microsoft.com/office/drawing/2014/main" id="{17A60431-C0B7-6782-B4EC-D9487C043AAB}"/>
              </a:ext>
            </a:extLst>
          </p:cNvPr>
          <p:cNvSpPr/>
          <p:nvPr/>
        </p:nvSpPr>
        <p:spPr>
          <a:xfrm>
            <a:off x="6935372" y="2278966"/>
            <a:ext cx="365760" cy="365760"/>
          </a:xfrm>
          <a:prstGeom prst="star5">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09577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CBB66D-E738-435B-E448-98DBEC7C9F6F}"/>
              </a:ext>
            </a:extLst>
          </p:cNvPr>
          <p:cNvSpPr/>
          <p:nvPr/>
        </p:nvSpPr>
        <p:spPr>
          <a:xfrm>
            <a:off x="4197585" y="189441"/>
            <a:ext cx="4669035" cy="923330"/>
          </a:xfrm>
          <a:prstGeom prst="rect">
            <a:avLst/>
          </a:prstGeom>
          <a:noFill/>
          <a:effectLst>
            <a:outerShdw blurRad="50800" dist="38100" dir="18900000" algn="bl" rotWithShape="0">
              <a:prstClr val="black">
                <a:alpha val="40000"/>
              </a:prstClr>
            </a:outerShdw>
          </a:effectLst>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Visualization</a:t>
            </a:r>
          </a:p>
        </p:txBody>
      </p:sp>
      <p:pic>
        <p:nvPicPr>
          <p:cNvPr id="5122" name="Picture 2">
            <a:extLst>
              <a:ext uri="{FF2B5EF4-FFF2-40B4-BE49-F238E27FC236}">
                <a16:creationId xmlns:a16="http://schemas.microsoft.com/office/drawing/2014/main" id="{3354210A-C412-AC20-B55A-DBCD1C3B8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06" y="1175601"/>
            <a:ext cx="5413057" cy="43811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1ACB181-C197-244C-9DDC-34D0E9249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4363" y="1301262"/>
            <a:ext cx="5711483" cy="42554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4B4CB1-FC54-5113-1B67-6653B9A48E84}"/>
              </a:ext>
            </a:extLst>
          </p:cNvPr>
          <p:cNvSpPr txBox="1"/>
          <p:nvPr/>
        </p:nvSpPr>
        <p:spPr>
          <a:xfrm>
            <a:off x="481306" y="5880295"/>
            <a:ext cx="11710694" cy="830997"/>
          </a:xfrm>
          <a:prstGeom prst="rect">
            <a:avLst/>
          </a:prstGeom>
          <a:noFill/>
        </p:spPr>
        <p:txBody>
          <a:bodyPr wrap="square" rtlCol="0">
            <a:spAutoFit/>
          </a:bodyPr>
          <a:lstStyle/>
          <a:p>
            <a:r>
              <a:rPr lang="en-IN" sz="2400" dirty="0">
                <a:solidFill>
                  <a:schemeClr val="bg1"/>
                </a:solidFill>
                <a:latin typeface="Times New Roman" panose="02020603050405020304" pitchFamily="18" charset="0"/>
                <a:cs typeface="Times New Roman" panose="02020603050405020304" pitchFamily="18" charset="0"/>
              </a:rPr>
              <a:t>In the above distribution plot the word count lies in the range 0-200 and character count lies in the range 0-1000. Most of the reviews range is length that can act as an outliers in the dataset.</a:t>
            </a:r>
          </a:p>
        </p:txBody>
      </p:sp>
    </p:spTree>
    <p:extLst>
      <p:ext uri="{BB962C8B-B14F-4D97-AF65-F5344CB8AC3E}">
        <p14:creationId xmlns:p14="http://schemas.microsoft.com/office/powerpoint/2010/main" val="538373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84AEEE-2120-C840-8031-F835F7274082}"/>
              </a:ext>
            </a:extLst>
          </p:cNvPr>
          <p:cNvSpPr/>
          <p:nvPr/>
        </p:nvSpPr>
        <p:spPr>
          <a:xfrm>
            <a:off x="1189222" y="167864"/>
            <a:ext cx="911018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rPr>
              <a:t>After removing the Outliers</a:t>
            </a:r>
          </a:p>
        </p:txBody>
      </p:sp>
      <p:pic>
        <p:nvPicPr>
          <p:cNvPr id="6146" name="Picture 2">
            <a:extLst>
              <a:ext uri="{FF2B5EF4-FFF2-40B4-BE49-F238E27FC236}">
                <a16:creationId xmlns:a16="http://schemas.microsoft.com/office/drawing/2014/main" id="{85D05DC6-8F00-6C2C-FF0C-AFBA671FA0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31311"/>
            <a:ext cx="6383727" cy="477693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CBD7671-1008-C7FB-D3D4-028A42623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51" y="931310"/>
            <a:ext cx="5731561" cy="47769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698CA8C-732E-93FD-DC10-6C0FCF6D3298}"/>
              </a:ext>
            </a:extLst>
          </p:cNvPr>
          <p:cNvSpPr txBox="1"/>
          <p:nvPr/>
        </p:nvSpPr>
        <p:spPr>
          <a:xfrm>
            <a:off x="135988" y="5708245"/>
            <a:ext cx="11821549" cy="830997"/>
          </a:xfrm>
          <a:prstGeom prst="rect">
            <a:avLst/>
          </a:prstGeom>
          <a:noFill/>
        </p:spPr>
        <p:txBody>
          <a:bodyPr wrap="square" rtlCol="0">
            <a:spAutoFit/>
          </a:bodyPr>
          <a:lstStyle/>
          <a:p>
            <a:r>
              <a:rPr lang="en-IN" sz="2400" dirty="0">
                <a:solidFill>
                  <a:schemeClr val="bg1"/>
                </a:solidFill>
                <a:latin typeface="Times New Roman" panose="02020603050405020304" pitchFamily="18" charset="0"/>
                <a:cs typeface="Times New Roman" panose="02020603050405020304" pitchFamily="18" charset="0"/>
              </a:rPr>
              <a:t>After removing the outliers we see that the count of word lies in the range 0-100 and count of character lies in the range 0-800. The lengthy tail has removed using the zscore method.</a:t>
            </a:r>
          </a:p>
        </p:txBody>
      </p:sp>
    </p:spTree>
    <p:extLst>
      <p:ext uri="{BB962C8B-B14F-4D97-AF65-F5344CB8AC3E}">
        <p14:creationId xmlns:p14="http://schemas.microsoft.com/office/powerpoint/2010/main" val="869999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shadeToTitle="1">
        <a:gradFill>
          <a:gsLst>
            <a:gs pos="49000">
              <a:schemeClr val="accent6">
                <a:lumMod val="40000"/>
                <a:lumOff val="60000"/>
              </a:schemeClr>
            </a:gs>
            <a:gs pos="0">
              <a:schemeClr val="accent5">
                <a:lumMod val="0"/>
                <a:lumOff val="100000"/>
              </a:schemeClr>
            </a:gs>
            <a:gs pos="0">
              <a:schemeClr val="accent5">
                <a:lumMod val="0"/>
                <a:lumOff val="100000"/>
              </a:schemeClr>
            </a:gs>
            <a:gs pos="100000">
              <a:schemeClr val="accent5">
                <a:lumMod val="100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A37ECC-AB59-1607-8B38-115968F74BBB}"/>
              </a:ext>
            </a:extLst>
          </p:cNvPr>
          <p:cNvSpPr/>
          <p:nvPr/>
        </p:nvSpPr>
        <p:spPr>
          <a:xfrm>
            <a:off x="1423887" y="308541"/>
            <a:ext cx="9344226" cy="923330"/>
          </a:xfrm>
          <a:prstGeom prst="rect">
            <a:avLst/>
          </a:prstGeom>
          <a:noFill/>
          <a:ln>
            <a:solidFill>
              <a:srgbClr val="FFC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Visualization of Word Cloud</a:t>
            </a:r>
          </a:p>
        </p:txBody>
      </p:sp>
      <p:pic>
        <p:nvPicPr>
          <p:cNvPr id="7170" name="Picture 2">
            <a:extLst>
              <a:ext uri="{FF2B5EF4-FFF2-40B4-BE49-F238E27FC236}">
                <a16:creationId xmlns:a16="http://schemas.microsoft.com/office/drawing/2014/main" id="{82285E5B-1AAE-8478-10E2-BEBF81D1F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1174"/>
            <a:ext cx="12192000" cy="536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425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shadeToTitle="1">
        <a:gradFill>
          <a:gsLst>
            <a:gs pos="49000">
              <a:schemeClr val="accent6">
                <a:lumMod val="40000"/>
                <a:lumOff val="60000"/>
              </a:schemeClr>
            </a:gs>
            <a:gs pos="0">
              <a:schemeClr val="accent5">
                <a:lumMod val="0"/>
                <a:lumOff val="100000"/>
              </a:schemeClr>
            </a:gs>
            <a:gs pos="0">
              <a:schemeClr val="accent5">
                <a:lumMod val="0"/>
                <a:lumOff val="100000"/>
              </a:schemeClr>
            </a:gs>
            <a:gs pos="100000">
              <a:schemeClr val="accent5">
                <a:lumMod val="100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A37ECC-AB59-1607-8B38-115968F74BBB}"/>
              </a:ext>
            </a:extLst>
          </p:cNvPr>
          <p:cNvSpPr/>
          <p:nvPr/>
        </p:nvSpPr>
        <p:spPr>
          <a:xfrm>
            <a:off x="1423887" y="308541"/>
            <a:ext cx="9344226" cy="923330"/>
          </a:xfrm>
          <a:prstGeom prst="rect">
            <a:avLst/>
          </a:prstGeom>
          <a:noFill/>
          <a:ln>
            <a:solidFill>
              <a:srgbClr val="FFC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Visualization of Word Cloud</a:t>
            </a:r>
          </a:p>
        </p:txBody>
      </p:sp>
      <p:pic>
        <p:nvPicPr>
          <p:cNvPr id="8194" name="Picture 2">
            <a:extLst>
              <a:ext uri="{FF2B5EF4-FFF2-40B4-BE49-F238E27FC236}">
                <a16:creationId xmlns:a16="http://schemas.microsoft.com/office/drawing/2014/main" id="{E991789B-41C3-078E-4B77-A680CC08EA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4566"/>
            <a:ext cx="12191999" cy="5493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647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shadeToTitle="1">
        <a:gradFill>
          <a:gsLst>
            <a:gs pos="49000">
              <a:schemeClr val="accent6">
                <a:lumMod val="40000"/>
                <a:lumOff val="60000"/>
              </a:schemeClr>
            </a:gs>
            <a:gs pos="0">
              <a:schemeClr val="accent5">
                <a:lumMod val="0"/>
                <a:lumOff val="100000"/>
              </a:schemeClr>
            </a:gs>
            <a:gs pos="0">
              <a:schemeClr val="accent5">
                <a:lumMod val="0"/>
                <a:lumOff val="100000"/>
              </a:schemeClr>
            </a:gs>
            <a:gs pos="100000">
              <a:schemeClr val="accent5">
                <a:lumMod val="100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A37ECC-AB59-1607-8B38-115968F74BBB}"/>
              </a:ext>
            </a:extLst>
          </p:cNvPr>
          <p:cNvSpPr/>
          <p:nvPr/>
        </p:nvSpPr>
        <p:spPr>
          <a:xfrm>
            <a:off x="1536428" y="139728"/>
            <a:ext cx="9344226" cy="923330"/>
          </a:xfrm>
          <a:prstGeom prst="rect">
            <a:avLst/>
          </a:prstGeom>
          <a:noFill/>
          <a:ln>
            <a:solidFill>
              <a:srgbClr val="FFC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Visualization of Word Cloud</a:t>
            </a:r>
          </a:p>
        </p:txBody>
      </p:sp>
      <p:pic>
        <p:nvPicPr>
          <p:cNvPr id="9218" name="Picture 2">
            <a:extLst>
              <a:ext uri="{FF2B5EF4-FFF2-40B4-BE49-F238E27FC236}">
                <a16:creationId xmlns:a16="http://schemas.microsoft.com/office/drawing/2014/main" id="{8C1761EB-AB99-4585-050E-E9784E53F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74" y="1237957"/>
            <a:ext cx="12093525" cy="5620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766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shadeToTitle="1">
        <a:gradFill>
          <a:gsLst>
            <a:gs pos="49000">
              <a:schemeClr val="accent6">
                <a:lumMod val="40000"/>
                <a:lumOff val="60000"/>
              </a:schemeClr>
            </a:gs>
            <a:gs pos="0">
              <a:schemeClr val="accent5">
                <a:lumMod val="0"/>
                <a:lumOff val="100000"/>
              </a:schemeClr>
            </a:gs>
            <a:gs pos="0">
              <a:schemeClr val="accent5">
                <a:lumMod val="0"/>
                <a:lumOff val="100000"/>
              </a:schemeClr>
            </a:gs>
            <a:gs pos="100000">
              <a:schemeClr val="accent5">
                <a:lumMod val="100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A37ECC-AB59-1607-8B38-115968F74BBB}"/>
              </a:ext>
            </a:extLst>
          </p:cNvPr>
          <p:cNvSpPr/>
          <p:nvPr/>
        </p:nvSpPr>
        <p:spPr>
          <a:xfrm>
            <a:off x="1536428" y="139728"/>
            <a:ext cx="9344226" cy="923330"/>
          </a:xfrm>
          <a:prstGeom prst="rect">
            <a:avLst/>
          </a:prstGeom>
          <a:noFill/>
          <a:ln>
            <a:solidFill>
              <a:srgbClr val="FFC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Visualization of Word Cloud</a:t>
            </a:r>
          </a:p>
        </p:txBody>
      </p:sp>
      <p:pic>
        <p:nvPicPr>
          <p:cNvPr id="10242" name="Picture 2">
            <a:extLst>
              <a:ext uri="{FF2B5EF4-FFF2-40B4-BE49-F238E27FC236}">
                <a16:creationId xmlns:a16="http://schemas.microsoft.com/office/drawing/2014/main" id="{CE3260D7-64F8-DAA0-7B12-3649D22C7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80159"/>
            <a:ext cx="12191999" cy="5577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008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shadeToTitle="1">
        <a:gradFill>
          <a:gsLst>
            <a:gs pos="49000">
              <a:schemeClr val="accent6">
                <a:lumMod val="40000"/>
                <a:lumOff val="60000"/>
              </a:schemeClr>
            </a:gs>
            <a:gs pos="0">
              <a:schemeClr val="accent5">
                <a:lumMod val="0"/>
                <a:lumOff val="100000"/>
              </a:schemeClr>
            </a:gs>
            <a:gs pos="0">
              <a:schemeClr val="accent5">
                <a:lumMod val="0"/>
                <a:lumOff val="100000"/>
              </a:schemeClr>
            </a:gs>
            <a:gs pos="100000">
              <a:schemeClr val="accent5">
                <a:lumMod val="100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A37ECC-AB59-1607-8B38-115968F74BBB}"/>
              </a:ext>
            </a:extLst>
          </p:cNvPr>
          <p:cNvSpPr/>
          <p:nvPr/>
        </p:nvSpPr>
        <p:spPr>
          <a:xfrm>
            <a:off x="1536428" y="139728"/>
            <a:ext cx="9344226" cy="923330"/>
          </a:xfrm>
          <a:prstGeom prst="rect">
            <a:avLst/>
          </a:prstGeom>
          <a:noFill/>
          <a:ln>
            <a:solidFill>
              <a:srgbClr val="FFC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Visualization of Word Cloud</a:t>
            </a:r>
          </a:p>
        </p:txBody>
      </p:sp>
      <p:pic>
        <p:nvPicPr>
          <p:cNvPr id="11266" name="Picture 2">
            <a:extLst>
              <a:ext uri="{FF2B5EF4-FFF2-40B4-BE49-F238E27FC236}">
                <a16:creationId xmlns:a16="http://schemas.microsoft.com/office/drawing/2014/main" id="{9512EF9C-87B8-6FAD-3DFF-FCC0238A13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09821"/>
            <a:ext cx="12191999" cy="5648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348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9CAAE8E6-CCCE-76FC-5909-630FDB46D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98806"/>
            <a:ext cx="9411286" cy="45360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1ED4DDB-9EC7-DCF0-0309-2AF879C62294}"/>
              </a:ext>
            </a:extLst>
          </p:cNvPr>
          <p:cNvPicPr>
            <a:picLocks noChangeAspect="1"/>
          </p:cNvPicPr>
          <p:nvPr/>
        </p:nvPicPr>
        <p:blipFill>
          <a:blip r:embed="rId4"/>
          <a:stretch>
            <a:fillRect/>
          </a:stretch>
        </p:blipFill>
        <p:spPr>
          <a:xfrm>
            <a:off x="9827675" y="1153552"/>
            <a:ext cx="2059525" cy="3756074"/>
          </a:xfrm>
          <a:prstGeom prst="rect">
            <a:avLst/>
          </a:prstGeom>
        </p:spPr>
      </p:pic>
      <p:sp>
        <p:nvSpPr>
          <p:cNvPr id="5" name="Rectangle 4">
            <a:extLst>
              <a:ext uri="{FF2B5EF4-FFF2-40B4-BE49-F238E27FC236}">
                <a16:creationId xmlns:a16="http://schemas.microsoft.com/office/drawing/2014/main" id="{B7EFD773-F67E-C4C3-5355-CDA01F230902}"/>
              </a:ext>
            </a:extLst>
          </p:cNvPr>
          <p:cNvSpPr/>
          <p:nvPr/>
        </p:nvSpPr>
        <p:spPr>
          <a:xfrm>
            <a:off x="2809521" y="0"/>
            <a:ext cx="5644495"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Count of Ratings</a:t>
            </a:r>
          </a:p>
        </p:txBody>
      </p:sp>
      <p:sp>
        <p:nvSpPr>
          <p:cNvPr id="7" name="TextBox 6">
            <a:extLst>
              <a:ext uri="{FF2B5EF4-FFF2-40B4-BE49-F238E27FC236}">
                <a16:creationId xmlns:a16="http://schemas.microsoft.com/office/drawing/2014/main" id="{1566775E-4DCA-6C3D-1706-6A62431B59ED}"/>
              </a:ext>
            </a:extLst>
          </p:cNvPr>
          <p:cNvSpPr txBox="1"/>
          <p:nvPr/>
        </p:nvSpPr>
        <p:spPr>
          <a:xfrm>
            <a:off x="379828" y="5859194"/>
            <a:ext cx="10213144" cy="1200329"/>
          </a:xfrm>
          <a:prstGeom prst="rect">
            <a:avLst/>
          </a:prstGeom>
          <a:noFill/>
        </p:spPr>
        <p:txBody>
          <a:bodyPr wrap="square" rtlCol="0">
            <a:spAutoFit/>
          </a:bodyPr>
          <a:lstStyle/>
          <a:p>
            <a:r>
              <a:rPr lang="en-IN" sz="2400" dirty="0">
                <a:solidFill>
                  <a:schemeClr val="bg1"/>
                </a:solidFill>
                <a:latin typeface="Times New Roman" panose="02020603050405020304" pitchFamily="18" charset="0"/>
                <a:cs typeface="Times New Roman" panose="02020603050405020304" pitchFamily="18" charset="0"/>
              </a:rPr>
              <a:t>Majority of people rated 5 ratings. In the above count plot it shows the highest count in 5 ratings. Customer who have satisfied with the product has given the 5 ratings.</a:t>
            </a:r>
          </a:p>
        </p:txBody>
      </p:sp>
    </p:spTree>
    <p:extLst>
      <p:ext uri="{BB962C8B-B14F-4D97-AF65-F5344CB8AC3E}">
        <p14:creationId xmlns:p14="http://schemas.microsoft.com/office/powerpoint/2010/main" val="2811982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90">
          <a:fgClr>
            <a:schemeClr val="accent6">
              <a:lumMod val="60000"/>
              <a:lumOff val="40000"/>
            </a:schemeClr>
          </a:fgClr>
          <a:bgClr>
            <a:schemeClr val="bg1"/>
          </a:bgClr>
        </a:patt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C597E3-2ADA-3C30-5D04-03176900C22D}"/>
              </a:ext>
            </a:extLst>
          </p:cNvPr>
          <p:cNvSpPr txBox="1"/>
          <p:nvPr/>
        </p:nvSpPr>
        <p:spPr>
          <a:xfrm>
            <a:off x="3052689" y="2588455"/>
            <a:ext cx="5725551" cy="369332"/>
          </a:xfrm>
          <a:prstGeom prst="rect">
            <a:avLst/>
          </a:prstGeom>
          <a:noFill/>
        </p:spPr>
        <p:txBody>
          <a:bodyPr wrap="square" rtlCol="0">
            <a:spAutoFit/>
          </a:bodyPr>
          <a:lstStyle/>
          <a:p>
            <a:endParaRPr lang="en-IN" dirty="0"/>
          </a:p>
        </p:txBody>
      </p:sp>
      <p:sp>
        <p:nvSpPr>
          <p:cNvPr id="3" name="Rectangle 2">
            <a:extLst>
              <a:ext uri="{FF2B5EF4-FFF2-40B4-BE49-F238E27FC236}">
                <a16:creationId xmlns:a16="http://schemas.microsoft.com/office/drawing/2014/main" id="{3631C904-677F-083A-8946-F8779741CBB5}"/>
              </a:ext>
            </a:extLst>
          </p:cNvPr>
          <p:cNvSpPr/>
          <p:nvPr/>
        </p:nvSpPr>
        <p:spPr>
          <a:xfrm>
            <a:off x="4339667" y="0"/>
            <a:ext cx="4272323"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Observation</a:t>
            </a:r>
          </a:p>
        </p:txBody>
      </p:sp>
      <p:sp>
        <p:nvSpPr>
          <p:cNvPr id="4" name="TextBox 3">
            <a:extLst>
              <a:ext uri="{FF2B5EF4-FFF2-40B4-BE49-F238E27FC236}">
                <a16:creationId xmlns:a16="http://schemas.microsoft.com/office/drawing/2014/main" id="{3C27E8F5-8FE0-742D-2A03-5578392C0612}"/>
              </a:ext>
            </a:extLst>
          </p:cNvPr>
          <p:cNvSpPr txBox="1"/>
          <p:nvPr/>
        </p:nvSpPr>
        <p:spPr>
          <a:xfrm>
            <a:off x="553329" y="809785"/>
            <a:ext cx="11085342" cy="6555641"/>
          </a:xfrm>
          <a:prstGeom prst="rect">
            <a:avLst/>
          </a:prstGeom>
          <a:noFill/>
        </p:spPr>
        <p:txBody>
          <a:bodyPr wrap="square" rtlCol="0">
            <a:spAutoFit/>
          </a:bodyPr>
          <a:lstStyle/>
          <a:p>
            <a:pPr marL="457200" indent="-457200">
              <a:buFont typeface="Wingdings" panose="05000000000000000000" pitchFamily="2" charset="2"/>
              <a:buChar char="Ø"/>
            </a:pPr>
            <a:r>
              <a:rPr lang="en-IN" sz="2800" dirty="0">
                <a:solidFill>
                  <a:schemeClr val="bg1"/>
                </a:solidFill>
                <a:latin typeface="Times New Roman" panose="02020603050405020304" pitchFamily="18" charset="0"/>
                <a:cs typeface="Times New Roman" panose="02020603050405020304" pitchFamily="18" charset="0"/>
              </a:rPr>
              <a:t>In this project the main purpose is to explore the data, feature engineering and classification. As the data is huge we can explore it more deeply by analysis the data set. In the review it contains lots of stop words, punctuation, short words. Removed those from the review to make it simple and more accuracy.</a:t>
            </a:r>
          </a:p>
          <a:p>
            <a:pPr marL="457200" indent="-457200">
              <a:buFont typeface="Wingdings" panose="05000000000000000000" pitchFamily="2" charset="2"/>
              <a:buChar char="Ø"/>
            </a:pPr>
            <a:r>
              <a:rPr lang="en-IN" sz="2800" dirty="0">
                <a:solidFill>
                  <a:schemeClr val="bg1"/>
                </a:solidFill>
                <a:latin typeface="Times New Roman" panose="02020603050405020304" pitchFamily="18" charset="0"/>
                <a:cs typeface="Times New Roman" panose="02020603050405020304" pitchFamily="18" charset="0"/>
              </a:rPr>
              <a:t>Using the TF-IDF Vectorizer I have converted the text data into vector. That can be used as input for building the model. We have used word cloud to visualize the frequently used words..</a:t>
            </a:r>
          </a:p>
          <a:p>
            <a:pPr marL="457200" indent="-457200">
              <a:buFont typeface="Wingdings" panose="05000000000000000000" pitchFamily="2" charset="2"/>
              <a:buChar char="Ø"/>
            </a:pPr>
            <a:r>
              <a:rPr lang="en-IN" sz="2800" dirty="0">
                <a:solidFill>
                  <a:schemeClr val="bg1"/>
                </a:solidFill>
                <a:latin typeface="Times New Roman" panose="02020603050405020304" pitchFamily="18" charset="0"/>
                <a:cs typeface="Times New Roman" panose="02020603050405020304" pitchFamily="18" charset="0"/>
              </a:rPr>
              <a:t>Removed the symbols, </a:t>
            </a:r>
            <a:r>
              <a:rPr lang="en-IN" sz="2800" dirty="0" err="1">
                <a:solidFill>
                  <a:schemeClr val="bg1"/>
                </a:solidFill>
                <a:latin typeface="Times New Roman" panose="02020603050405020304" pitchFamily="18" charset="0"/>
                <a:cs typeface="Times New Roman" panose="02020603050405020304" pitchFamily="18" charset="0"/>
              </a:rPr>
              <a:t>url</a:t>
            </a:r>
            <a:r>
              <a:rPr lang="en-IN" sz="2800" dirty="0">
                <a:solidFill>
                  <a:schemeClr val="bg1"/>
                </a:solidFill>
                <a:latin typeface="Times New Roman" panose="02020603050405020304" pitchFamily="18" charset="0"/>
                <a:cs typeface="Times New Roman" panose="02020603050405020304" pitchFamily="18" charset="0"/>
              </a:rPr>
              <a:t> from review using the regular expression.</a:t>
            </a:r>
          </a:p>
          <a:p>
            <a:pPr marL="457200" indent="-457200">
              <a:buFont typeface="Wingdings" panose="05000000000000000000" pitchFamily="2" charset="2"/>
              <a:buChar char="Ø"/>
            </a:pPr>
            <a:r>
              <a:rPr lang="en-IN" sz="2800" dirty="0">
                <a:solidFill>
                  <a:schemeClr val="bg1"/>
                </a:solidFill>
                <a:latin typeface="Times New Roman" panose="02020603050405020304" pitchFamily="18" charset="0"/>
                <a:cs typeface="Times New Roman" panose="02020603050405020304" pitchFamily="18" charset="0"/>
              </a:rPr>
              <a:t>As the dataset contains the outliers, we have removed the outliers using the zscore method.</a:t>
            </a:r>
          </a:p>
          <a:p>
            <a:pPr marL="457200" indent="-457200">
              <a:buFont typeface="Wingdings" panose="05000000000000000000" pitchFamily="2" charset="2"/>
              <a:buChar char="Ø"/>
            </a:pPr>
            <a:r>
              <a:rPr lang="en-IN" sz="2800" dirty="0">
                <a:solidFill>
                  <a:schemeClr val="bg1"/>
                </a:solidFill>
                <a:latin typeface="Times New Roman" panose="02020603050405020304" pitchFamily="18" charset="0"/>
                <a:cs typeface="Times New Roman" panose="02020603050405020304" pitchFamily="18" charset="0"/>
              </a:rPr>
              <a:t>Balanced the data using the oversampling technique SMOTE.</a:t>
            </a:r>
          </a:p>
          <a:p>
            <a:pPr marL="457200" indent="-457200">
              <a:buFont typeface="Wingdings" panose="05000000000000000000" pitchFamily="2" charset="2"/>
              <a:buChar char="Ø"/>
            </a:pPr>
            <a:r>
              <a:rPr lang="en-IN" sz="2800" dirty="0">
                <a:solidFill>
                  <a:schemeClr val="bg1"/>
                </a:solidFill>
                <a:latin typeface="Times New Roman" panose="02020603050405020304" pitchFamily="18" charset="0"/>
                <a:cs typeface="Times New Roman" panose="02020603050405020304" pitchFamily="18" charset="0"/>
              </a:rPr>
              <a:t>Finally we have build the machine learning model to train and test the data.</a:t>
            </a:r>
          </a:p>
          <a:p>
            <a:endParaRPr lang="en-IN"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6189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901826-B2DD-D142-8135-8E3D3F823E0C}"/>
              </a:ext>
            </a:extLst>
          </p:cNvPr>
          <p:cNvSpPr/>
          <p:nvPr/>
        </p:nvSpPr>
        <p:spPr>
          <a:xfrm>
            <a:off x="3339343" y="167864"/>
            <a:ext cx="5147563" cy="923330"/>
          </a:xfrm>
          <a:prstGeom prst="rect">
            <a:avLst/>
          </a:prstGeom>
          <a:noFill/>
        </p:spPr>
        <p:txBody>
          <a:bodyPr wrap="none" lIns="91440" tIns="45720" rIns="91440" bIns="45720">
            <a:spAutoFit/>
          </a:bodyPr>
          <a:lstStyle/>
          <a:p>
            <a:pPr algn="ctr"/>
            <a:r>
              <a:rPr lang="en-US" sz="5400" b="1" cap="none" spc="0" dirty="0">
                <a:ln w="22225">
                  <a:solidFill>
                    <a:schemeClr val="accent2">
                      <a:lumMod val="75000"/>
                    </a:schemeClr>
                  </a:solidFill>
                  <a:prstDash val="solid"/>
                </a:ln>
                <a:solidFill>
                  <a:schemeClr val="accent2">
                    <a:lumMod val="40000"/>
                    <a:lumOff val="60000"/>
                  </a:schemeClr>
                </a:solidFill>
                <a:effectLst/>
              </a:rPr>
              <a:t>Model Building</a:t>
            </a:r>
          </a:p>
        </p:txBody>
      </p:sp>
      <p:sp>
        <p:nvSpPr>
          <p:cNvPr id="3" name="TextBox 2">
            <a:extLst>
              <a:ext uri="{FF2B5EF4-FFF2-40B4-BE49-F238E27FC236}">
                <a16:creationId xmlns:a16="http://schemas.microsoft.com/office/drawing/2014/main" id="{4DF61523-0C5D-1F3D-9AF1-5DA810EE4B94}"/>
              </a:ext>
            </a:extLst>
          </p:cNvPr>
          <p:cNvSpPr txBox="1"/>
          <p:nvPr/>
        </p:nvSpPr>
        <p:spPr>
          <a:xfrm>
            <a:off x="1463040" y="1223889"/>
            <a:ext cx="9580098" cy="5632311"/>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In this NLP project converted the text into vector using the TFIDF Vectorizer. Then I have splitted into x and y. X is feature variable and Y is target variable. Hence it is multi classifier problem. I have build various model to train and test the data. I have chosen Random Forest Classifier as my final model. As it performed well as compare to other models. Below the machine learning model used in the project.</a:t>
            </a:r>
          </a:p>
          <a:p>
            <a:endParaRPr lang="en-IN" sz="2400"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Decision Tree Classifier</a:t>
            </a:r>
          </a:p>
          <a:p>
            <a:pPr marL="800100" lvl="1" indent="-342900">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Random Forest Classifier</a:t>
            </a:r>
          </a:p>
          <a:p>
            <a:pPr marL="800100" lvl="1" indent="-342900">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Ada Boost Classifier</a:t>
            </a:r>
          </a:p>
          <a:p>
            <a:pPr marL="800100" lvl="1" indent="-342900">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Gradient Boosting Classifier</a:t>
            </a:r>
          </a:p>
          <a:p>
            <a:pPr marL="800100" lvl="1" indent="-342900">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Logistic Regression</a:t>
            </a:r>
          </a:p>
          <a:p>
            <a:pPr marL="800100" lvl="1" indent="-342900">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Multinomial NB</a:t>
            </a:r>
          </a:p>
          <a:p>
            <a:pPr marL="800100" lvl="1" indent="-342900">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XGB Classifier</a:t>
            </a:r>
          </a:p>
          <a:p>
            <a:pPr marL="800100" lvl="1" indent="-342900">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SGD Classifier</a:t>
            </a:r>
          </a:p>
        </p:txBody>
      </p:sp>
    </p:spTree>
    <p:extLst>
      <p:ext uri="{BB962C8B-B14F-4D97-AF65-F5344CB8AC3E}">
        <p14:creationId xmlns:p14="http://schemas.microsoft.com/office/powerpoint/2010/main" val="2893634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E5F7A85F-C367-D371-BE58-236C616A4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160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wdDnDiag">
          <a:fgClr>
            <a:schemeClr val="accent1"/>
          </a:fgClr>
          <a:bgClr>
            <a:schemeClr val="bg1"/>
          </a:bgClr>
        </a:patt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EEFE4C-B405-0E82-3236-93D6ED2967C0}"/>
              </a:ext>
            </a:extLst>
          </p:cNvPr>
          <p:cNvPicPr>
            <a:picLocks noChangeAspect="1"/>
          </p:cNvPicPr>
          <p:nvPr/>
        </p:nvPicPr>
        <p:blipFill>
          <a:blip r:embed="rId2"/>
          <a:stretch>
            <a:fillRect/>
          </a:stretch>
        </p:blipFill>
        <p:spPr>
          <a:xfrm>
            <a:off x="1969256" y="761341"/>
            <a:ext cx="7526436" cy="2333552"/>
          </a:xfrm>
          <a:prstGeom prst="roundRect">
            <a:avLst>
              <a:gd name="adj" fmla="val 11111"/>
            </a:avLst>
          </a:prstGeom>
          <a:ln w="190500" cap="rnd">
            <a:solidFill>
              <a:srgbClr val="FFC000"/>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4" name="Rectangle 3">
            <a:extLst>
              <a:ext uri="{FF2B5EF4-FFF2-40B4-BE49-F238E27FC236}">
                <a16:creationId xmlns:a16="http://schemas.microsoft.com/office/drawing/2014/main" id="{7C936260-9CCA-4728-6110-94E7B4CF18D0}"/>
              </a:ext>
            </a:extLst>
          </p:cNvPr>
          <p:cNvSpPr/>
          <p:nvPr/>
        </p:nvSpPr>
        <p:spPr>
          <a:xfrm>
            <a:off x="2968480" y="0"/>
            <a:ext cx="5527988" cy="646331"/>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600" dirty="0">
                <a:ln w="0"/>
                <a:solidFill>
                  <a:schemeClr val="accent1"/>
                </a:solidFill>
                <a:effectLst>
                  <a:outerShdw blurRad="38100" dist="25400" dir="5400000" algn="ctr" rotWithShape="0">
                    <a:srgbClr val="6E747A">
                      <a:alpha val="43000"/>
                    </a:srgbClr>
                  </a:outerShdw>
                </a:effectLst>
              </a:rPr>
              <a:t>Importing the ML Libraries</a:t>
            </a:r>
          </a:p>
        </p:txBody>
      </p:sp>
      <p:pic>
        <p:nvPicPr>
          <p:cNvPr id="6" name="Picture 5">
            <a:extLst>
              <a:ext uri="{FF2B5EF4-FFF2-40B4-BE49-F238E27FC236}">
                <a16:creationId xmlns:a16="http://schemas.microsoft.com/office/drawing/2014/main" id="{2CE6E14D-9FA5-4C2A-7C57-D988BF6135E7}"/>
              </a:ext>
            </a:extLst>
          </p:cNvPr>
          <p:cNvPicPr>
            <a:picLocks noChangeAspect="1"/>
          </p:cNvPicPr>
          <p:nvPr/>
        </p:nvPicPr>
        <p:blipFill>
          <a:blip r:embed="rId3"/>
          <a:stretch>
            <a:fillRect/>
          </a:stretch>
        </p:blipFill>
        <p:spPr>
          <a:xfrm>
            <a:off x="1969256" y="3763107"/>
            <a:ext cx="7620000" cy="2821305"/>
          </a:xfrm>
          <a:prstGeom prst="round2DiagRect">
            <a:avLst>
              <a:gd name="adj1" fmla="val 16667"/>
              <a:gd name="adj2" fmla="val 0"/>
            </a:avLst>
          </a:prstGeom>
          <a:ln w="88900" cap="sq">
            <a:solidFill>
              <a:srgbClr val="92D050"/>
            </a:solidFill>
            <a:miter lim="800000"/>
          </a:ln>
          <a:effectLst>
            <a:outerShdw blurRad="254000" algn="tl" rotWithShape="0">
              <a:srgbClr val="000000">
                <a:alpha val="43000"/>
              </a:srgbClr>
            </a:outerShdw>
          </a:effectLst>
        </p:spPr>
      </p:pic>
      <p:sp>
        <p:nvSpPr>
          <p:cNvPr id="7" name="Rectangle 6">
            <a:extLst>
              <a:ext uri="{FF2B5EF4-FFF2-40B4-BE49-F238E27FC236}">
                <a16:creationId xmlns:a16="http://schemas.microsoft.com/office/drawing/2014/main" id="{C6819DA3-1217-B557-8928-C9D69AEE1435}"/>
              </a:ext>
            </a:extLst>
          </p:cNvPr>
          <p:cNvSpPr/>
          <p:nvPr/>
        </p:nvSpPr>
        <p:spPr>
          <a:xfrm>
            <a:off x="2156341" y="3094893"/>
            <a:ext cx="7245830"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Defining the Function to run all ML Model</a:t>
            </a:r>
          </a:p>
        </p:txBody>
      </p:sp>
    </p:spTree>
    <p:extLst>
      <p:ext uri="{BB962C8B-B14F-4D97-AF65-F5344CB8AC3E}">
        <p14:creationId xmlns:p14="http://schemas.microsoft.com/office/powerpoint/2010/main" val="2330859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56766-07DE-2250-459F-BC90A23E6F3C}"/>
              </a:ext>
            </a:extLst>
          </p:cNvPr>
          <p:cNvPicPr>
            <a:picLocks noChangeAspect="1"/>
          </p:cNvPicPr>
          <p:nvPr/>
        </p:nvPicPr>
        <p:blipFill>
          <a:blip r:embed="rId2"/>
          <a:stretch>
            <a:fillRect/>
          </a:stretch>
        </p:blipFill>
        <p:spPr>
          <a:xfrm>
            <a:off x="384664" y="1033426"/>
            <a:ext cx="5495631" cy="4665009"/>
          </a:xfrm>
          <a:prstGeom prst="rect">
            <a:avLst/>
          </a:prstGeom>
          <a:ln w="127000" cap="sq">
            <a:solidFill>
              <a:schemeClr val="accent1">
                <a:lumMod val="75000"/>
              </a:schemeClr>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CE103C0E-89B8-8055-2E49-A27CEEA4CAB4}"/>
              </a:ext>
            </a:extLst>
          </p:cNvPr>
          <p:cNvPicPr>
            <a:picLocks noChangeAspect="1"/>
          </p:cNvPicPr>
          <p:nvPr/>
        </p:nvPicPr>
        <p:blipFill>
          <a:blip r:embed="rId3"/>
          <a:stretch>
            <a:fillRect/>
          </a:stretch>
        </p:blipFill>
        <p:spPr>
          <a:xfrm>
            <a:off x="6311707" y="1033426"/>
            <a:ext cx="5495631" cy="4665009"/>
          </a:xfrm>
          <a:prstGeom prst="rect">
            <a:avLst/>
          </a:prstGeom>
          <a:ln w="127000" cap="sq">
            <a:solidFill>
              <a:srgbClr val="00B050"/>
            </a:solidFill>
            <a:miter lim="800000"/>
          </a:ln>
          <a:effectLst>
            <a:outerShdw blurRad="57150" dist="50800" dir="2700000" algn="tl" rotWithShape="0">
              <a:srgbClr val="000000">
                <a:alpha val="40000"/>
              </a:srgbClr>
            </a:outerShdw>
          </a:effectLst>
        </p:spPr>
      </p:pic>
      <p:sp>
        <p:nvSpPr>
          <p:cNvPr id="9" name="Rectangle 8">
            <a:extLst>
              <a:ext uri="{FF2B5EF4-FFF2-40B4-BE49-F238E27FC236}">
                <a16:creationId xmlns:a16="http://schemas.microsoft.com/office/drawing/2014/main" id="{5F4E0DDB-C7D4-B324-9C60-EA52EF1C8A1C}"/>
              </a:ext>
            </a:extLst>
          </p:cNvPr>
          <p:cNvSpPr/>
          <p:nvPr/>
        </p:nvSpPr>
        <p:spPr>
          <a:xfrm>
            <a:off x="917131" y="253218"/>
            <a:ext cx="4190955"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b="1" cap="none" spc="0" dirty="0">
                <a:ln/>
                <a:solidFill>
                  <a:srgbClr val="F3B457"/>
                </a:solidFill>
                <a:effectLst/>
              </a:rPr>
              <a:t>Decision Tree Classifier</a:t>
            </a:r>
            <a:endParaRPr lang="en-IN" sz="3200" b="1" cap="none" spc="0" dirty="0">
              <a:ln/>
              <a:solidFill>
                <a:srgbClr val="F3B457"/>
              </a:solidFill>
              <a:effectLst/>
            </a:endParaRPr>
          </a:p>
        </p:txBody>
      </p:sp>
      <p:sp>
        <p:nvSpPr>
          <p:cNvPr id="10" name="Rectangle 9">
            <a:extLst>
              <a:ext uri="{FF2B5EF4-FFF2-40B4-BE49-F238E27FC236}">
                <a16:creationId xmlns:a16="http://schemas.microsoft.com/office/drawing/2014/main" id="{6DCB2C81-0B1C-BF82-73EC-50E65FC0CF44}"/>
              </a:ext>
            </a:extLst>
          </p:cNvPr>
          <p:cNvSpPr/>
          <p:nvPr/>
        </p:nvSpPr>
        <p:spPr>
          <a:xfrm>
            <a:off x="6775884" y="253218"/>
            <a:ext cx="4567276"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b="1" cap="none" spc="0" dirty="0">
                <a:ln/>
                <a:solidFill>
                  <a:srgbClr val="A9C997"/>
                </a:solidFill>
                <a:effectLst/>
              </a:rPr>
              <a:t>Random Forest Classifier</a:t>
            </a:r>
          </a:p>
        </p:txBody>
      </p:sp>
      <p:sp>
        <p:nvSpPr>
          <p:cNvPr id="12" name="TextBox 11">
            <a:extLst>
              <a:ext uri="{FF2B5EF4-FFF2-40B4-BE49-F238E27FC236}">
                <a16:creationId xmlns:a16="http://schemas.microsoft.com/office/drawing/2014/main" id="{962C235D-2963-4ACB-6342-AAC86369D76F}"/>
              </a:ext>
            </a:extLst>
          </p:cNvPr>
          <p:cNvSpPr txBox="1"/>
          <p:nvPr/>
        </p:nvSpPr>
        <p:spPr>
          <a:xfrm>
            <a:off x="600370" y="5893868"/>
            <a:ext cx="11422674" cy="1015663"/>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In the above model we see that Decision Tree Classifier gives the accuracy 83% and Random Forest Classifier gives the accuracy 86%. Also we see the classification report, confusion matrix, mean squared error, mean absolute error, hamming loss for the model.</a:t>
            </a:r>
          </a:p>
        </p:txBody>
      </p:sp>
    </p:spTree>
    <p:extLst>
      <p:ext uri="{BB962C8B-B14F-4D97-AF65-F5344CB8AC3E}">
        <p14:creationId xmlns:p14="http://schemas.microsoft.com/office/powerpoint/2010/main" val="3754881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4E0DDB-C7D4-B324-9C60-EA52EF1C8A1C}"/>
              </a:ext>
            </a:extLst>
          </p:cNvPr>
          <p:cNvSpPr/>
          <p:nvPr/>
        </p:nvSpPr>
        <p:spPr>
          <a:xfrm>
            <a:off x="1099106" y="253217"/>
            <a:ext cx="3690434"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IN" sz="3200" b="1" cap="none" spc="0" dirty="0">
                <a:ln/>
                <a:solidFill>
                  <a:srgbClr val="FF0000"/>
                </a:solidFill>
                <a:effectLst/>
              </a:rPr>
              <a:t>Ada Boost Classifier</a:t>
            </a:r>
          </a:p>
        </p:txBody>
      </p:sp>
      <p:sp>
        <p:nvSpPr>
          <p:cNvPr id="10" name="Rectangle 9">
            <a:extLst>
              <a:ext uri="{FF2B5EF4-FFF2-40B4-BE49-F238E27FC236}">
                <a16:creationId xmlns:a16="http://schemas.microsoft.com/office/drawing/2014/main" id="{6DCB2C81-0B1C-BF82-73EC-50E65FC0CF44}"/>
              </a:ext>
            </a:extLst>
          </p:cNvPr>
          <p:cNvSpPr/>
          <p:nvPr/>
        </p:nvSpPr>
        <p:spPr>
          <a:xfrm>
            <a:off x="6512995" y="253218"/>
            <a:ext cx="5093061"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b="1" cap="none" spc="0" dirty="0">
                <a:ln/>
                <a:solidFill>
                  <a:srgbClr val="00B0F0"/>
                </a:solidFill>
                <a:effectLst/>
              </a:rPr>
              <a:t>Gradient Boosting Classifier</a:t>
            </a:r>
          </a:p>
        </p:txBody>
      </p:sp>
      <p:sp>
        <p:nvSpPr>
          <p:cNvPr id="12" name="TextBox 11">
            <a:extLst>
              <a:ext uri="{FF2B5EF4-FFF2-40B4-BE49-F238E27FC236}">
                <a16:creationId xmlns:a16="http://schemas.microsoft.com/office/drawing/2014/main" id="{962C235D-2963-4ACB-6342-AAC86369D76F}"/>
              </a:ext>
            </a:extLst>
          </p:cNvPr>
          <p:cNvSpPr txBox="1"/>
          <p:nvPr/>
        </p:nvSpPr>
        <p:spPr>
          <a:xfrm>
            <a:off x="600370" y="5893868"/>
            <a:ext cx="11422674" cy="1015663"/>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In the above model we see that Ada Boost Classifier gives the accuracy 77% and Gradient Boosting Classifier gives the accuracy 79%. Also we see the classification report, confusion matrix, mean squared error, mean absolute error, hamming loss for the model.</a:t>
            </a:r>
          </a:p>
        </p:txBody>
      </p:sp>
      <p:pic>
        <p:nvPicPr>
          <p:cNvPr id="3" name="Picture 2">
            <a:extLst>
              <a:ext uri="{FF2B5EF4-FFF2-40B4-BE49-F238E27FC236}">
                <a16:creationId xmlns:a16="http://schemas.microsoft.com/office/drawing/2014/main" id="{F348C1DA-045E-4E27-21D4-57D14CC433C7}"/>
              </a:ext>
            </a:extLst>
          </p:cNvPr>
          <p:cNvPicPr>
            <a:picLocks noChangeAspect="1"/>
          </p:cNvPicPr>
          <p:nvPr/>
        </p:nvPicPr>
        <p:blipFill>
          <a:blip r:embed="rId2"/>
          <a:stretch>
            <a:fillRect/>
          </a:stretch>
        </p:blipFill>
        <p:spPr>
          <a:xfrm>
            <a:off x="384663" y="1033426"/>
            <a:ext cx="5340276" cy="4665009"/>
          </a:xfrm>
          <a:prstGeom prst="rect">
            <a:avLst/>
          </a:prstGeom>
          <a:ln w="228600" cap="sq" cmpd="thickThin">
            <a:solidFill>
              <a:srgbClr val="FF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CD25E876-B22A-02FC-DF44-F30D63F6C974}"/>
              </a:ext>
            </a:extLst>
          </p:cNvPr>
          <p:cNvPicPr>
            <a:picLocks noChangeAspect="1"/>
          </p:cNvPicPr>
          <p:nvPr/>
        </p:nvPicPr>
        <p:blipFill>
          <a:blip r:embed="rId3"/>
          <a:stretch>
            <a:fillRect/>
          </a:stretch>
        </p:blipFill>
        <p:spPr>
          <a:xfrm>
            <a:off x="6467061" y="1033425"/>
            <a:ext cx="5340276" cy="4665009"/>
          </a:xfrm>
          <a:prstGeom prst="rect">
            <a:avLst/>
          </a:prstGeom>
          <a:ln w="228600" cap="sq" cmpd="thickThin">
            <a:solidFill>
              <a:srgbClr val="00B0F0"/>
            </a:solidFill>
            <a:prstDash val="solid"/>
            <a:miter lim="800000"/>
          </a:ln>
          <a:effectLst>
            <a:innerShdw blurRad="76200">
              <a:srgbClr val="000000"/>
            </a:innerShdw>
          </a:effectLst>
        </p:spPr>
      </p:pic>
    </p:spTree>
    <p:extLst>
      <p:ext uri="{BB962C8B-B14F-4D97-AF65-F5344CB8AC3E}">
        <p14:creationId xmlns:p14="http://schemas.microsoft.com/office/powerpoint/2010/main" val="987714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4E0DDB-C7D4-B324-9C60-EA52EF1C8A1C}"/>
              </a:ext>
            </a:extLst>
          </p:cNvPr>
          <p:cNvSpPr/>
          <p:nvPr/>
        </p:nvSpPr>
        <p:spPr>
          <a:xfrm>
            <a:off x="1139988" y="253217"/>
            <a:ext cx="3608681"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IN" sz="3200" b="1" cap="none" spc="0" dirty="0">
                <a:ln/>
                <a:solidFill>
                  <a:schemeClr val="accent6">
                    <a:lumMod val="20000"/>
                    <a:lumOff val="80000"/>
                  </a:schemeClr>
                </a:solidFill>
                <a:effectLst/>
              </a:rPr>
              <a:t>Logistic Regression</a:t>
            </a:r>
          </a:p>
        </p:txBody>
      </p:sp>
      <p:sp>
        <p:nvSpPr>
          <p:cNvPr id="10" name="Rectangle 9">
            <a:extLst>
              <a:ext uri="{FF2B5EF4-FFF2-40B4-BE49-F238E27FC236}">
                <a16:creationId xmlns:a16="http://schemas.microsoft.com/office/drawing/2014/main" id="{6DCB2C81-0B1C-BF82-73EC-50E65FC0CF44}"/>
              </a:ext>
            </a:extLst>
          </p:cNvPr>
          <p:cNvSpPr/>
          <p:nvPr/>
        </p:nvSpPr>
        <p:spPr>
          <a:xfrm>
            <a:off x="7572582" y="253218"/>
            <a:ext cx="2973891"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b="1" cap="none" spc="0" dirty="0">
                <a:ln/>
                <a:solidFill>
                  <a:srgbClr val="FFC000"/>
                </a:solidFill>
                <a:effectLst/>
              </a:rPr>
              <a:t>Multinomial NB</a:t>
            </a:r>
          </a:p>
        </p:txBody>
      </p:sp>
      <p:sp>
        <p:nvSpPr>
          <p:cNvPr id="12" name="TextBox 11">
            <a:extLst>
              <a:ext uri="{FF2B5EF4-FFF2-40B4-BE49-F238E27FC236}">
                <a16:creationId xmlns:a16="http://schemas.microsoft.com/office/drawing/2014/main" id="{962C235D-2963-4ACB-6342-AAC86369D76F}"/>
              </a:ext>
            </a:extLst>
          </p:cNvPr>
          <p:cNvSpPr txBox="1"/>
          <p:nvPr/>
        </p:nvSpPr>
        <p:spPr>
          <a:xfrm>
            <a:off x="600370" y="5893868"/>
            <a:ext cx="11422674" cy="1015663"/>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In the above model we see that Logistic Regression gives the accuracy 86% and Multinomial NB gives the accuracy 80%. Also we see the classification report, confusion matrix, mean squared error, mean absolute error, hamming loss for the model.</a:t>
            </a:r>
          </a:p>
        </p:txBody>
      </p:sp>
      <p:pic>
        <p:nvPicPr>
          <p:cNvPr id="4" name="Picture 3">
            <a:extLst>
              <a:ext uri="{FF2B5EF4-FFF2-40B4-BE49-F238E27FC236}">
                <a16:creationId xmlns:a16="http://schemas.microsoft.com/office/drawing/2014/main" id="{F594E6DC-D26C-77DC-4A6C-925898A18612}"/>
              </a:ext>
            </a:extLst>
          </p:cNvPr>
          <p:cNvPicPr>
            <a:picLocks noChangeAspect="1"/>
          </p:cNvPicPr>
          <p:nvPr/>
        </p:nvPicPr>
        <p:blipFill>
          <a:blip r:embed="rId2"/>
          <a:stretch>
            <a:fillRect/>
          </a:stretch>
        </p:blipFill>
        <p:spPr>
          <a:xfrm>
            <a:off x="278296" y="1033425"/>
            <a:ext cx="5446644" cy="4665009"/>
          </a:xfrm>
          <a:prstGeom prst="rect">
            <a:avLst/>
          </a:prstGeom>
          <a:ln w="228600" cap="sq" cmpd="thickThin">
            <a:solidFill>
              <a:srgbClr val="7030A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5C44C605-6FE1-1921-BF56-2B65A80A2B97}"/>
              </a:ext>
            </a:extLst>
          </p:cNvPr>
          <p:cNvPicPr>
            <a:picLocks noChangeAspect="1"/>
          </p:cNvPicPr>
          <p:nvPr/>
        </p:nvPicPr>
        <p:blipFill>
          <a:blip r:embed="rId3"/>
          <a:stretch>
            <a:fillRect/>
          </a:stretch>
        </p:blipFill>
        <p:spPr>
          <a:xfrm>
            <a:off x="6347791" y="1033425"/>
            <a:ext cx="5446644" cy="4665009"/>
          </a:xfrm>
          <a:prstGeom prst="rect">
            <a:avLst/>
          </a:prstGeom>
          <a:ln w="228600" cap="sq" cmpd="thickThin">
            <a:solidFill>
              <a:schemeClr val="accent1">
                <a:lumMod val="60000"/>
                <a:lumOff val="40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1929569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4E0DDB-C7D4-B324-9C60-EA52EF1C8A1C}"/>
              </a:ext>
            </a:extLst>
          </p:cNvPr>
          <p:cNvSpPr/>
          <p:nvPr/>
        </p:nvSpPr>
        <p:spPr>
          <a:xfrm>
            <a:off x="1625892" y="253217"/>
            <a:ext cx="2636877"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IN" sz="3200" b="1" cap="none" spc="0" dirty="0">
                <a:ln/>
                <a:solidFill>
                  <a:srgbClr val="FF00FF"/>
                </a:solidFill>
                <a:effectLst/>
              </a:rPr>
              <a:t>XGB Classifier</a:t>
            </a:r>
          </a:p>
        </p:txBody>
      </p:sp>
      <p:sp>
        <p:nvSpPr>
          <p:cNvPr id="10" name="Rectangle 9">
            <a:extLst>
              <a:ext uri="{FF2B5EF4-FFF2-40B4-BE49-F238E27FC236}">
                <a16:creationId xmlns:a16="http://schemas.microsoft.com/office/drawing/2014/main" id="{6DCB2C81-0B1C-BF82-73EC-50E65FC0CF44}"/>
              </a:ext>
            </a:extLst>
          </p:cNvPr>
          <p:cNvSpPr/>
          <p:nvPr/>
        </p:nvSpPr>
        <p:spPr>
          <a:xfrm>
            <a:off x="7735289" y="253218"/>
            <a:ext cx="2648482"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b="1" cap="none" spc="0" dirty="0">
                <a:ln/>
                <a:solidFill>
                  <a:srgbClr val="66FF33"/>
                </a:solidFill>
                <a:effectLst/>
              </a:rPr>
              <a:t>SGD Classifier</a:t>
            </a:r>
          </a:p>
        </p:txBody>
      </p:sp>
      <p:sp>
        <p:nvSpPr>
          <p:cNvPr id="12" name="TextBox 11">
            <a:extLst>
              <a:ext uri="{FF2B5EF4-FFF2-40B4-BE49-F238E27FC236}">
                <a16:creationId xmlns:a16="http://schemas.microsoft.com/office/drawing/2014/main" id="{962C235D-2963-4ACB-6342-AAC86369D76F}"/>
              </a:ext>
            </a:extLst>
          </p:cNvPr>
          <p:cNvSpPr txBox="1"/>
          <p:nvPr/>
        </p:nvSpPr>
        <p:spPr>
          <a:xfrm>
            <a:off x="600370" y="5893868"/>
            <a:ext cx="11422674" cy="1015663"/>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In the above model we see that XGB Classifier gives the accuracy 85% and SGD Classifier gives the accuracy 86%. Also we see the classification report, confusion matrix, mean squared error, mean absolute error, hamming loss for the model.</a:t>
            </a:r>
          </a:p>
        </p:txBody>
      </p:sp>
      <p:pic>
        <p:nvPicPr>
          <p:cNvPr id="3" name="Picture 2">
            <a:extLst>
              <a:ext uri="{FF2B5EF4-FFF2-40B4-BE49-F238E27FC236}">
                <a16:creationId xmlns:a16="http://schemas.microsoft.com/office/drawing/2014/main" id="{75583171-7E10-7591-A35B-64262E27A7DA}"/>
              </a:ext>
            </a:extLst>
          </p:cNvPr>
          <p:cNvPicPr>
            <a:picLocks noChangeAspect="1"/>
          </p:cNvPicPr>
          <p:nvPr/>
        </p:nvPicPr>
        <p:blipFill>
          <a:blip r:embed="rId2"/>
          <a:stretch>
            <a:fillRect/>
          </a:stretch>
        </p:blipFill>
        <p:spPr>
          <a:xfrm>
            <a:off x="397566" y="1038225"/>
            <a:ext cx="5353878" cy="4660209"/>
          </a:xfrm>
          <a:prstGeom prst="rect">
            <a:avLst/>
          </a:prstGeom>
          <a:ln w="228600" cap="sq" cmpd="thickThin">
            <a:solidFill>
              <a:srgbClr val="FF66CC"/>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04C54FDD-9FBD-FDD8-9BDC-D1FF62C7B9BA}"/>
              </a:ext>
            </a:extLst>
          </p:cNvPr>
          <p:cNvPicPr>
            <a:picLocks noChangeAspect="1"/>
          </p:cNvPicPr>
          <p:nvPr/>
        </p:nvPicPr>
        <p:blipFill>
          <a:blip r:embed="rId3"/>
          <a:stretch>
            <a:fillRect/>
          </a:stretch>
        </p:blipFill>
        <p:spPr>
          <a:xfrm>
            <a:off x="6321287" y="1033426"/>
            <a:ext cx="5473148" cy="4660209"/>
          </a:xfrm>
          <a:prstGeom prst="rect">
            <a:avLst/>
          </a:prstGeom>
          <a:ln w="228600" cap="sq" cmpd="thickThin">
            <a:solidFill>
              <a:srgbClr val="00FF99"/>
            </a:solidFill>
            <a:prstDash val="solid"/>
            <a:miter lim="800000"/>
          </a:ln>
          <a:effectLst>
            <a:innerShdw blurRad="76200">
              <a:srgbClr val="000000"/>
            </a:innerShdw>
          </a:effectLst>
        </p:spPr>
      </p:pic>
    </p:spTree>
    <p:extLst>
      <p:ext uri="{BB962C8B-B14F-4D97-AF65-F5344CB8AC3E}">
        <p14:creationId xmlns:p14="http://schemas.microsoft.com/office/powerpoint/2010/main" val="1708798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998F15-5984-59E5-B840-125899D97B5D}"/>
              </a:ext>
            </a:extLst>
          </p:cNvPr>
          <p:cNvSpPr/>
          <p:nvPr/>
        </p:nvSpPr>
        <p:spPr>
          <a:xfrm>
            <a:off x="2656242" y="111593"/>
            <a:ext cx="7723589" cy="923330"/>
          </a:xfrm>
          <a:prstGeom prst="rect">
            <a:avLst/>
          </a:prstGeom>
          <a:noFill/>
        </p:spPr>
        <p:txBody>
          <a:bodyPr wrap="none" lIns="91440" tIns="45720" rIns="91440" bIns="45720">
            <a:prstTxWarp prst="textChevronInverted">
              <a:avLst/>
            </a:prstTxWarp>
            <a:spAutoFit/>
          </a:bodyPr>
          <a:lstStyle/>
          <a:p>
            <a:pPr algn="ctr"/>
            <a:r>
              <a:rPr lang="en-US" sz="5400" b="1" cap="none" spc="0" dirty="0">
                <a:ln w="22225">
                  <a:solidFill>
                    <a:schemeClr val="accent2"/>
                  </a:solidFill>
                  <a:prstDash val="solid"/>
                </a:ln>
                <a:solidFill>
                  <a:schemeClr val="accent2">
                    <a:lumMod val="40000"/>
                    <a:lumOff val="60000"/>
                  </a:schemeClr>
                </a:solidFill>
                <a:effectLst>
                  <a:glow rad="63500">
                    <a:schemeClr val="accent1">
                      <a:satMod val="175000"/>
                      <a:alpha val="40000"/>
                    </a:schemeClr>
                  </a:glow>
                  <a:outerShdw blurRad="50800" dist="38100" dir="5400000" algn="t" rotWithShape="0">
                    <a:prstClr val="black">
                      <a:alpha val="40000"/>
                    </a:prstClr>
                  </a:outerShdw>
                </a:effectLst>
              </a:rPr>
              <a:t>Cross Validation Score</a:t>
            </a:r>
          </a:p>
        </p:txBody>
      </p:sp>
      <p:pic>
        <p:nvPicPr>
          <p:cNvPr id="4" name="Picture 3">
            <a:extLst>
              <a:ext uri="{FF2B5EF4-FFF2-40B4-BE49-F238E27FC236}">
                <a16:creationId xmlns:a16="http://schemas.microsoft.com/office/drawing/2014/main" id="{5F480D02-6050-D12F-4B00-C4B4DE4DFDB4}"/>
              </a:ext>
            </a:extLst>
          </p:cNvPr>
          <p:cNvPicPr>
            <a:picLocks noChangeAspect="1"/>
          </p:cNvPicPr>
          <p:nvPr/>
        </p:nvPicPr>
        <p:blipFill>
          <a:blip r:embed="rId2"/>
          <a:stretch>
            <a:fillRect/>
          </a:stretch>
        </p:blipFill>
        <p:spPr>
          <a:xfrm>
            <a:off x="2771336" y="1231872"/>
            <a:ext cx="8215532" cy="3846566"/>
          </a:xfrm>
          <a:prstGeom prst="roundRect">
            <a:avLst>
              <a:gd name="adj" fmla="val 4167"/>
            </a:avLst>
          </a:prstGeom>
          <a:solidFill>
            <a:srgbClr val="FFFFFF"/>
          </a:solidFill>
          <a:ln w="76200" cap="sq">
            <a:solidFill>
              <a:srgbClr val="CC330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4806E95B-ECB1-4F7B-1351-183719E9FF23}"/>
              </a:ext>
            </a:extLst>
          </p:cNvPr>
          <p:cNvPicPr>
            <a:picLocks noChangeAspect="1"/>
          </p:cNvPicPr>
          <p:nvPr/>
        </p:nvPicPr>
        <p:blipFill>
          <a:blip r:embed="rId3"/>
          <a:stretch>
            <a:fillRect/>
          </a:stretch>
        </p:blipFill>
        <p:spPr>
          <a:xfrm>
            <a:off x="2771336" y="5078438"/>
            <a:ext cx="8215532" cy="876300"/>
          </a:xfrm>
          <a:prstGeom prst="roundRect">
            <a:avLst>
              <a:gd name="adj" fmla="val 4167"/>
            </a:avLst>
          </a:prstGeom>
          <a:solidFill>
            <a:srgbClr val="FFFFFF"/>
          </a:solidFill>
          <a:ln w="76200" cap="sq">
            <a:solidFill>
              <a:srgbClr val="CC330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07EC26D2-4876-30D1-1569-28B0AFABACFC}"/>
              </a:ext>
            </a:extLst>
          </p:cNvPr>
          <p:cNvSpPr txBox="1"/>
          <p:nvPr/>
        </p:nvSpPr>
        <p:spPr>
          <a:xfrm>
            <a:off x="1772529" y="6027003"/>
            <a:ext cx="10213145" cy="830997"/>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Random Forest Classifier gives a good cross validation score and also gives a good accuracy. So, I will consider Random Forest Classifier as my final model</a:t>
            </a:r>
          </a:p>
        </p:txBody>
      </p:sp>
    </p:spTree>
    <p:extLst>
      <p:ext uri="{BB962C8B-B14F-4D97-AF65-F5344CB8AC3E}">
        <p14:creationId xmlns:p14="http://schemas.microsoft.com/office/powerpoint/2010/main" val="3242318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40">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777D8A-71DE-9559-CF3A-EFB60C79C0C7}"/>
              </a:ext>
            </a:extLst>
          </p:cNvPr>
          <p:cNvSpPr/>
          <p:nvPr/>
        </p:nvSpPr>
        <p:spPr>
          <a:xfrm>
            <a:off x="2660244" y="364812"/>
            <a:ext cx="7462364" cy="923330"/>
          </a:xfrm>
          <a:prstGeom prst="rect">
            <a:avLst/>
          </a:prstGeom>
          <a:noFill/>
        </p:spPr>
        <p:txBody>
          <a:bodyPr wrap="none" lIns="91440" tIns="45720" rIns="91440" bIns="45720">
            <a:prstTxWarp prst="textChevron">
              <a:avLst/>
            </a:prstTxWarp>
            <a:spAutoFit/>
          </a:bodyPr>
          <a:lstStyle/>
          <a:p>
            <a:pPr algn="ctr"/>
            <a:r>
              <a:rPr lang="en-US" sz="5400" b="1" dirty="0">
                <a:ln w="22225">
                  <a:solidFill>
                    <a:schemeClr val="accent2"/>
                  </a:solidFill>
                  <a:prstDash val="solid"/>
                </a:ln>
                <a:solidFill>
                  <a:schemeClr val="accent2">
                    <a:lumMod val="40000"/>
                    <a:lumOff val="60000"/>
                  </a:schemeClr>
                </a:solidFill>
              </a:rPr>
              <a:t>Hyper Parameter Tuning</a:t>
            </a:r>
          </a:p>
        </p:txBody>
      </p:sp>
      <p:pic>
        <p:nvPicPr>
          <p:cNvPr id="4" name="Picture 3">
            <a:extLst>
              <a:ext uri="{FF2B5EF4-FFF2-40B4-BE49-F238E27FC236}">
                <a16:creationId xmlns:a16="http://schemas.microsoft.com/office/drawing/2014/main" id="{81A7E142-2509-F04C-CFBD-187AE0AA7E9F}"/>
              </a:ext>
            </a:extLst>
          </p:cNvPr>
          <p:cNvPicPr>
            <a:picLocks noChangeAspect="1"/>
          </p:cNvPicPr>
          <p:nvPr/>
        </p:nvPicPr>
        <p:blipFill>
          <a:blip r:embed="rId2"/>
          <a:stretch>
            <a:fillRect/>
          </a:stretch>
        </p:blipFill>
        <p:spPr>
          <a:xfrm>
            <a:off x="3063534" y="1966107"/>
            <a:ext cx="8343900" cy="4248150"/>
          </a:xfrm>
          <a:prstGeom prst="rect">
            <a:avLst/>
          </a:prstGeom>
          <a:ln>
            <a:solidFill>
              <a:srgbClr val="FF0000"/>
            </a:solid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229643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9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62589C-69A4-B77C-ED03-FE7259D20D0C}"/>
              </a:ext>
            </a:extLst>
          </p:cNvPr>
          <p:cNvPicPr>
            <a:picLocks noChangeAspect="1"/>
          </p:cNvPicPr>
          <p:nvPr/>
        </p:nvPicPr>
        <p:blipFill>
          <a:blip r:embed="rId2"/>
          <a:stretch>
            <a:fillRect/>
          </a:stretch>
        </p:blipFill>
        <p:spPr>
          <a:xfrm>
            <a:off x="1563784" y="977118"/>
            <a:ext cx="8502763" cy="4889110"/>
          </a:xfrm>
          <a:prstGeom prst="rect">
            <a:avLst/>
          </a:prstGeom>
          <a:ln w="88900" cap="sq" cmpd="thickThin">
            <a:solidFill>
              <a:srgbClr val="FF0000"/>
            </a:solidFill>
            <a:prstDash val="solid"/>
            <a:miter lim="800000"/>
          </a:ln>
          <a:effectLst>
            <a:innerShdw blurRad="76200">
              <a:srgbClr val="000000"/>
            </a:innerShdw>
          </a:effectLst>
        </p:spPr>
      </p:pic>
      <p:sp>
        <p:nvSpPr>
          <p:cNvPr id="4" name="Rectangle 3">
            <a:extLst>
              <a:ext uri="{FF2B5EF4-FFF2-40B4-BE49-F238E27FC236}">
                <a16:creationId xmlns:a16="http://schemas.microsoft.com/office/drawing/2014/main" id="{3CF88787-920D-67E3-0A0F-FF82611F4209}"/>
              </a:ext>
            </a:extLst>
          </p:cNvPr>
          <p:cNvSpPr/>
          <p:nvPr/>
        </p:nvSpPr>
        <p:spPr>
          <a:xfrm>
            <a:off x="1590894" y="0"/>
            <a:ext cx="8475654" cy="923330"/>
          </a:xfrm>
          <a:prstGeom prst="rect">
            <a:avLst/>
          </a:prstGeom>
          <a:noFill/>
          <a:effectLst>
            <a:outerShdw blurRad="63500" sx="102000" sy="102000" algn="ctr" rotWithShape="0">
              <a:prstClr val="black">
                <a:alpha val="40000"/>
              </a:prstClr>
            </a:outerShdw>
          </a:effectLst>
        </p:spPr>
        <p:txBody>
          <a:bodyPr wrap="none" lIns="91440" tIns="45720" rIns="91440" bIns="45720">
            <a:spAutoFit/>
          </a:bodyPr>
          <a:lstStyle/>
          <a:p>
            <a:pPr algn="ctr"/>
            <a:r>
              <a:rPr lang="en-US" sz="5400" b="0" cap="none" spc="0" dirty="0">
                <a:ln w="0"/>
                <a:solidFill>
                  <a:schemeClr val="bg2">
                    <a:lumMod val="75000"/>
                  </a:schemeClr>
                </a:solidFill>
                <a:effectLst>
                  <a:reflection blurRad="6350" stA="53000" endA="300" endPos="35500" dir="5400000" sy="-90000" algn="bl" rotWithShape="0"/>
                </a:effectLst>
                <a:latin typeface="Matura MT Script Capitals" panose="03020802060602070202" pitchFamily="66" charset="0"/>
              </a:rPr>
              <a:t>Training the Final Model</a:t>
            </a:r>
          </a:p>
        </p:txBody>
      </p:sp>
      <p:sp>
        <p:nvSpPr>
          <p:cNvPr id="5" name="TextBox 4">
            <a:extLst>
              <a:ext uri="{FF2B5EF4-FFF2-40B4-BE49-F238E27FC236}">
                <a16:creationId xmlns:a16="http://schemas.microsoft.com/office/drawing/2014/main" id="{414DFF83-B57E-BBAB-53E4-4B85C4814C7D}"/>
              </a:ext>
            </a:extLst>
          </p:cNvPr>
          <p:cNvSpPr txBox="1"/>
          <p:nvPr/>
        </p:nvSpPr>
        <p:spPr>
          <a:xfrm>
            <a:off x="928467" y="6231988"/>
            <a:ext cx="10438227" cy="400110"/>
          </a:xfrm>
          <a:prstGeom prst="rect">
            <a:avLst/>
          </a:prstGeom>
          <a:noFill/>
        </p:spPr>
        <p:txBody>
          <a:bodyPr wrap="square" rtlCol="0">
            <a:spAutoFit/>
          </a:bodyPr>
          <a:lstStyle/>
          <a:p>
            <a:r>
              <a:rPr lang="en-IN" sz="2000" dirty="0">
                <a:solidFill>
                  <a:schemeClr val="bg1"/>
                </a:solidFill>
              </a:rPr>
              <a:t>After the tuning our model, we got the accuracy 86%. Saved the model using the pickle.</a:t>
            </a:r>
          </a:p>
        </p:txBody>
      </p:sp>
    </p:spTree>
    <p:extLst>
      <p:ext uri="{BB962C8B-B14F-4D97-AF65-F5344CB8AC3E}">
        <p14:creationId xmlns:p14="http://schemas.microsoft.com/office/powerpoint/2010/main" val="1150122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11000">
              <a:schemeClr val="bg2">
                <a:tint val="96000"/>
                <a:shade val="100000"/>
                <a:hueMod val="92000"/>
                <a:satMod val="200000"/>
                <a:lumMod val="138000"/>
              </a:schemeClr>
            </a:gs>
            <a:gs pos="50000">
              <a:schemeClr val="bg2">
                <a:shade val="100000"/>
                <a:hueMod val="100000"/>
                <a:satMod val="110000"/>
                <a:lumMod val="130000"/>
              </a:schemeClr>
            </a:gs>
            <a:gs pos="100000">
              <a:schemeClr val="bg2">
                <a:shade val="78000"/>
                <a:hueMod val="106000"/>
                <a:satMod val="120000"/>
                <a:lumMod val="79000"/>
              </a:schemeClr>
            </a:gs>
          </a:gsLst>
          <a:lin ang="252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45D0CB-1761-2E0C-1EB1-46DA807B3E5B}"/>
              </a:ext>
            </a:extLst>
          </p:cNvPr>
          <p:cNvSpPr/>
          <p:nvPr/>
        </p:nvSpPr>
        <p:spPr>
          <a:xfrm>
            <a:off x="2052543" y="716505"/>
            <a:ext cx="7467942" cy="923330"/>
          </a:xfrm>
          <a:prstGeom prst="rect">
            <a:avLst/>
          </a:prstGeom>
          <a:noFill/>
        </p:spPr>
        <p:txBody>
          <a:bodyPr wrap="none" lIns="91440" tIns="45720" rIns="91440" bIns="45720">
            <a:prstTxWarp prst="textChevronInverted">
              <a:avLst/>
            </a:prstTxWarp>
            <a:spAutoFit/>
          </a:bodyPr>
          <a:lstStyle/>
          <a:p>
            <a:pPr algn="ctr"/>
            <a:r>
              <a:rPr lang="en-US" sz="5400" b="1" cap="none" spc="0" dirty="0">
                <a:ln w="9525">
                  <a:solidFill>
                    <a:schemeClr val="bg1"/>
                  </a:solidFill>
                  <a:prstDash val="solid"/>
                </a:ln>
                <a:solidFill>
                  <a:srgbClr val="FFC000"/>
                </a:solidFill>
                <a:effectLst>
                  <a:outerShdw blurRad="12700" dist="38100" dir="2700000" algn="tl" rotWithShape="0">
                    <a:schemeClr val="accent5">
                      <a:lumMod val="60000"/>
                      <a:lumOff val="40000"/>
                    </a:schemeClr>
                  </a:outerShdw>
                </a:effectLst>
              </a:rPr>
              <a:t>Saving the Final Model</a:t>
            </a:r>
          </a:p>
        </p:txBody>
      </p:sp>
      <p:pic>
        <p:nvPicPr>
          <p:cNvPr id="4" name="Picture 3">
            <a:extLst>
              <a:ext uri="{FF2B5EF4-FFF2-40B4-BE49-F238E27FC236}">
                <a16:creationId xmlns:a16="http://schemas.microsoft.com/office/drawing/2014/main" id="{D05A1889-CACC-4B8A-E45C-340235845606}"/>
              </a:ext>
            </a:extLst>
          </p:cNvPr>
          <p:cNvPicPr>
            <a:picLocks noChangeAspect="1"/>
          </p:cNvPicPr>
          <p:nvPr/>
        </p:nvPicPr>
        <p:blipFill>
          <a:blip r:embed="rId2"/>
          <a:stretch>
            <a:fillRect/>
          </a:stretch>
        </p:blipFill>
        <p:spPr>
          <a:xfrm>
            <a:off x="2349305" y="1839790"/>
            <a:ext cx="7467942" cy="3600450"/>
          </a:xfrm>
          <a:prstGeom prst="roundRect">
            <a:avLst>
              <a:gd name="adj" fmla="val 4167"/>
            </a:avLst>
          </a:prstGeom>
          <a:solidFill>
            <a:srgbClr val="FFFFFF"/>
          </a:solidFill>
          <a:ln w="76200" cap="sq">
            <a:solidFill>
              <a:schemeClr val="bg2">
                <a:lumMod val="50000"/>
              </a:schemeClr>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TextBox 4">
            <a:extLst>
              <a:ext uri="{FF2B5EF4-FFF2-40B4-BE49-F238E27FC236}">
                <a16:creationId xmlns:a16="http://schemas.microsoft.com/office/drawing/2014/main" id="{9E70800F-2560-6D6D-2397-C015595F7E60}"/>
              </a:ext>
            </a:extLst>
          </p:cNvPr>
          <p:cNvSpPr txBox="1"/>
          <p:nvPr/>
        </p:nvSpPr>
        <p:spPr>
          <a:xfrm>
            <a:off x="801859" y="6006905"/>
            <a:ext cx="11000935"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Saved the model using the pickle and predicted the ratings for the reviews.</a:t>
            </a:r>
          </a:p>
        </p:txBody>
      </p:sp>
    </p:spTree>
    <p:extLst>
      <p:ext uri="{BB962C8B-B14F-4D97-AF65-F5344CB8AC3E}">
        <p14:creationId xmlns:p14="http://schemas.microsoft.com/office/powerpoint/2010/main" val="1339492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4A0465-609C-1984-02A8-C56250043059}"/>
              </a:ext>
            </a:extLst>
          </p:cNvPr>
          <p:cNvSpPr/>
          <p:nvPr/>
        </p:nvSpPr>
        <p:spPr>
          <a:xfrm>
            <a:off x="1153543" y="0"/>
            <a:ext cx="4004622" cy="923330"/>
          </a:xfrm>
          <a:prstGeom prst="rect">
            <a:avLst/>
          </a:prstGeom>
          <a:noFill/>
        </p:spPr>
        <p:txBody>
          <a:bodyPr wrap="none" lIns="91440" tIns="45720" rIns="91440" bIns="45720">
            <a:prstTxWarp prst="textChevron">
              <a:avLst/>
            </a:prstTxWarp>
            <a:spAutoFit/>
          </a:bodyPr>
          <a:lstStyle/>
          <a:p>
            <a:pPr algn="ctr"/>
            <a:r>
              <a:rPr lang="en-US" sz="5400" b="1" dirty="0">
                <a:ln w="12700">
                  <a:solidFill>
                    <a:schemeClr val="accent3">
                      <a:lumMod val="50000"/>
                    </a:schemeClr>
                  </a:solidFill>
                  <a:prstDash val="solid"/>
                </a:ln>
                <a:solidFill>
                  <a:srgbClr val="FF0000"/>
                </a:solidFill>
                <a:effectLst>
                  <a:innerShdw blurRad="177800">
                    <a:schemeClr val="accent3">
                      <a:lumMod val="50000"/>
                    </a:schemeClr>
                  </a:innerShdw>
                </a:effectLst>
              </a:rPr>
              <a:t>Conclusion</a:t>
            </a:r>
          </a:p>
        </p:txBody>
      </p:sp>
      <p:sp>
        <p:nvSpPr>
          <p:cNvPr id="3" name="TextBox 2">
            <a:extLst>
              <a:ext uri="{FF2B5EF4-FFF2-40B4-BE49-F238E27FC236}">
                <a16:creationId xmlns:a16="http://schemas.microsoft.com/office/drawing/2014/main" id="{9172EC7A-CB5E-E723-0AC7-E78105D368E9}"/>
              </a:ext>
            </a:extLst>
          </p:cNvPr>
          <p:cNvSpPr txBox="1"/>
          <p:nvPr/>
        </p:nvSpPr>
        <p:spPr>
          <a:xfrm>
            <a:off x="433754" y="1119329"/>
            <a:ext cx="11324492" cy="5632311"/>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solidFill>
                  <a:schemeClr val="bg1"/>
                </a:solidFill>
                <a:latin typeface="Times New Roman" panose="02020603050405020304" pitchFamily="18" charset="0"/>
                <a:cs typeface="Times New Roman" panose="02020603050405020304" pitchFamily="18" charset="0"/>
              </a:rPr>
              <a:t>In this project I have used a NLP Machine learning algorithm to predict the Rating Prediction. We have analyse the model using the visualization tool using the count plot, distribution plot, heatmap, word cloud.</a:t>
            </a:r>
          </a:p>
          <a:p>
            <a:pPr marL="285750" indent="-285750">
              <a:buFont typeface="Wingdings" panose="05000000000000000000" pitchFamily="2" charset="2"/>
              <a:buChar char="Ø"/>
            </a:pPr>
            <a:r>
              <a:rPr lang="en-IN" sz="2000" dirty="0">
                <a:solidFill>
                  <a:schemeClr val="bg1"/>
                </a:solidFill>
                <a:latin typeface="Times New Roman" panose="02020603050405020304" pitchFamily="18" charset="0"/>
                <a:cs typeface="Times New Roman" panose="02020603050405020304" pitchFamily="18" charset="0"/>
              </a:rPr>
              <a:t>Removed the stop words, punctuations, URL, unnecessary words from Reviews. Data cleaning is the most important steps in any machine learning model. We have cleaned the data by removing the outliers using the zscore method.</a:t>
            </a:r>
          </a:p>
          <a:p>
            <a:pPr marL="285750" indent="-285750">
              <a:buFont typeface="Wingdings" panose="05000000000000000000" pitchFamily="2" charset="2"/>
              <a:buChar char="Ø"/>
            </a:pPr>
            <a:r>
              <a:rPr lang="en-IN" sz="2000" dirty="0">
                <a:solidFill>
                  <a:schemeClr val="bg1"/>
                </a:solidFill>
                <a:latin typeface="Times New Roman" panose="02020603050405020304" pitchFamily="18" charset="0"/>
                <a:cs typeface="Times New Roman" panose="02020603050405020304" pitchFamily="18" charset="0"/>
              </a:rPr>
              <a:t>We have converted the text into vector using the TFIDF Vectorizer. Balanced the data using the over sampling technique SMOTE.</a:t>
            </a:r>
          </a:p>
          <a:p>
            <a:pPr marL="285750" indent="-285750">
              <a:buFont typeface="Wingdings" panose="05000000000000000000" pitchFamily="2" charset="2"/>
              <a:buChar char="Ø"/>
            </a:pPr>
            <a:r>
              <a:rPr lang="en-IN" sz="2000" dirty="0">
                <a:solidFill>
                  <a:schemeClr val="bg1"/>
                </a:solidFill>
                <a:latin typeface="Times New Roman" panose="02020603050405020304" pitchFamily="18" charset="0"/>
                <a:cs typeface="Times New Roman" panose="02020603050405020304" pitchFamily="18" charset="0"/>
              </a:rPr>
              <a:t>We have splitted the data into feature(x) and target(y) variable. Then we have trained and test the data by giving the 70% of data for training and 30% of data for testing. We have used various machine learning model and compare other model. Choose the best model which performed well and gives a good accuracy. We have done the cross validation score for all our models. In this project Random Forest Classifier gives a good accuracy and it performed well.</a:t>
            </a:r>
          </a:p>
          <a:p>
            <a:pPr marL="285750" indent="-285750">
              <a:buFont typeface="Wingdings" panose="05000000000000000000" pitchFamily="2" charset="2"/>
              <a:buChar char="Ø"/>
            </a:pPr>
            <a:r>
              <a:rPr lang="en-IN" sz="2000" dirty="0">
                <a:solidFill>
                  <a:schemeClr val="bg1"/>
                </a:solidFill>
                <a:latin typeface="Times New Roman" panose="02020603050405020304" pitchFamily="18" charset="0"/>
                <a:cs typeface="Times New Roman" panose="02020603050405020304" pitchFamily="18" charset="0"/>
              </a:rPr>
              <a:t>Then we have done the hyper parameter tuning to check if we can increase our accuracy further.</a:t>
            </a:r>
          </a:p>
          <a:p>
            <a:pPr marL="285750" indent="-285750">
              <a:buFont typeface="Wingdings" panose="05000000000000000000" pitchFamily="2" charset="2"/>
              <a:buChar char="Ø"/>
            </a:pPr>
            <a:r>
              <a:rPr lang="en-IN" sz="2000" dirty="0">
                <a:solidFill>
                  <a:schemeClr val="bg1"/>
                </a:solidFill>
                <a:latin typeface="Times New Roman" panose="02020603050405020304" pitchFamily="18" charset="0"/>
                <a:cs typeface="Times New Roman" panose="02020603050405020304" pitchFamily="18" charset="0"/>
              </a:rPr>
              <a:t>Finally we have saved the model using the pickle and predicted the ratings. The predicted and actual value almost gives the same output. Our model has performed well.</a:t>
            </a:r>
          </a:p>
          <a:p>
            <a:pPr marL="285750" indent="-285750">
              <a:buFont typeface="Wingdings" panose="05000000000000000000" pitchFamily="2" charset="2"/>
              <a:buChar char="Ø"/>
            </a:pPr>
            <a:r>
              <a:rPr lang="en-IN" sz="2000" dirty="0">
                <a:solidFill>
                  <a:schemeClr val="bg1"/>
                </a:solidFill>
                <a:latin typeface="Times New Roman" panose="02020603050405020304" pitchFamily="18" charset="0"/>
                <a:cs typeface="Times New Roman" panose="02020603050405020304" pitchFamily="18" charset="0"/>
              </a:rPr>
              <a:t>With this prediction it helps the customer to choose the product wisely and also help to grow the business to understand the customers likes and dislike. What customer needs from Product. Based on that business can focus on those area to give a better customer service.</a:t>
            </a:r>
          </a:p>
        </p:txBody>
      </p:sp>
    </p:spTree>
    <p:extLst>
      <p:ext uri="{BB962C8B-B14F-4D97-AF65-F5344CB8AC3E}">
        <p14:creationId xmlns:p14="http://schemas.microsoft.com/office/powerpoint/2010/main" val="2428461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15973C-6E0D-C9BD-61A2-0386AC743139}"/>
              </a:ext>
            </a:extLst>
          </p:cNvPr>
          <p:cNvSpPr/>
          <p:nvPr/>
        </p:nvSpPr>
        <p:spPr>
          <a:xfrm>
            <a:off x="1614992" y="561760"/>
            <a:ext cx="1956305" cy="76944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400" b="1" dirty="0">
                <a:ln w="22225">
                  <a:solidFill>
                    <a:schemeClr val="accent2"/>
                  </a:solidFill>
                  <a:prstDash val="solid"/>
                </a:ln>
                <a:solidFill>
                  <a:schemeClr val="accent2">
                    <a:lumMod val="40000"/>
                    <a:lumOff val="60000"/>
                  </a:schemeClr>
                </a:solidFill>
              </a:rPr>
              <a:t>Agenda</a:t>
            </a:r>
            <a:endParaRPr lang="en-US" sz="5400" b="1" dirty="0">
              <a:ln w="22225">
                <a:solidFill>
                  <a:schemeClr val="accent2"/>
                </a:solidFill>
                <a:prstDash val="solid"/>
              </a:ln>
              <a:solidFill>
                <a:schemeClr val="accent2">
                  <a:lumMod val="40000"/>
                  <a:lumOff val="60000"/>
                </a:schemeClr>
              </a:solidFill>
            </a:endParaRPr>
          </a:p>
        </p:txBody>
      </p:sp>
      <p:sp>
        <p:nvSpPr>
          <p:cNvPr id="3" name="TextBox 2">
            <a:extLst>
              <a:ext uri="{FF2B5EF4-FFF2-40B4-BE49-F238E27FC236}">
                <a16:creationId xmlns:a16="http://schemas.microsoft.com/office/drawing/2014/main" id="{461D3221-36CB-5425-8589-1368EFF77F9A}"/>
              </a:ext>
            </a:extLst>
          </p:cNvPr>
          <p:cNvSpPr txBox="1"/>
          <p:nvPr/>
        </p:nvSpPr>
        <p:spPr>
          <a:xfrm>
            <a:off x="998806" y="1477107"/>
            <a:ext cx="6217920" cy="4401205"/>
          </a:xfrm>
          <a:prstGeom prst="rect">
            <a:avLst/>
          </a:prstGeom>
          <a:noFill/>
        </p:spPr>
        <p:txBody>
          <a:bodyPr wrap="square" rtlCol="0">
            <a:spAutoFit/>
          </a:bodyPr>
          <a:lstStyle/>
          <a:p>
            <a:pPr marL="285750" indent="-285750">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Overview</a:t>
            </a:r>
          </a:p>
          <a:p>
            <a:pPr marL="285750" indent="-285750">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Problem Statement</a:t>
            </a:r>
          </a:p>
          <a:p>
            <a:pPr marL="285750" indent="-285750">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Problem Understanding</a:t>
            </a:r>
          </a:p>
          <a:p>
            <a:pPr marL="285750" indent="-285750">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Importance of Rating Prediction</a:t>
            </a:r>
          </a:p>
          <a:p>
            <a:pPr marL="285750" indent="-285750">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Data Analysis</a:t>
            </a:r>
          </a:p>
          <a:p>
            <a:pPr marL="285750" indent="-285750">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Exploratory Data Analysis</a:t>
            </a:r>
          </a:p>
          <a:p>
            <a:pPr marL="285750" indent="-285750">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Visualization</a:t>
            </a:r>
          </a:p>
          <a:p>
            <a:pPr marL="285750" indent="-285750">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Model Building</a:t>
            </a:r>
          </a:p>
          <a:p>
            <a:pPr marL="285750" indent="-285750">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Hyper Parameter Tuning</a:t>
            </a:r>
          </a:p>
          <a:p>
            <a:pPr marL="285750" indent="-285750">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81830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e the source image">
            <a:extLst>
              <a:ext uri="{FF2B5EF4-FFF2-40B4-BE49-F238E27FC236}">
                <a16:creationId xmlns:a16="http://schemas.microsoft.com/office/drawing/2014/main" id="{E8AC1BE4-75E4-08EC-12D7-DC0A45A15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pattFill prst="pct70">
            <a:fgClr>
              <a:schemeClr val="accent2">
                <a:lumMod val="40000"/>
                <a:lumOff val="60000"/>
              </a:schemeClr>
            </a:fgClr>
            <a:bgClr>
              <a:schemeClr val="bg1"/>
            </a:bgClr>
          </a:pattFill>
          <a:ln>
            <a:solidFill>
              <a:srgbClr val="FF3300"/>
            </a:solidFill>
          </a:ln>
        </p:spPr>
      </p:pic>
    </p:spTree>
    <p:extLst>
      <p:ext uri="{BB962C8B-B14F-4D97-AF65-F5344CB8AC3E}">
        <p14:creationId xmlns:p14="http://schemas.microsoft.com/office/powerpoint/2010/main" val="325617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randombar(horizontal)">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9E73-54EB-04AD-BE25-BD45F4FAE5E8}"/>
              </a:ext>
            </a:extLst>
          </p:cNvPr>
          <p:cNvSpPr/>
          <p:nvPr/>
        </p:nvSpPr>
        <p:spPr>
          <a:xfrm>
            <a:off x="1591530" y="421082"/>
            <a:ext cx="293170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Overview</a:t>
            </a:r>
          </a:p>
        </p:txBody>
      </p:sp>
      <p:sp>
        <p:nvSpPr>
          <p:cNvPr id="3" name="TextBox 2">
            <a:extLst>
              <a:ext uri="{FF2B5EF4-FFF2-40B4-BE49-F238E27FC236}">
                <a16:creationId xmlns:a16="http://schemas.microsoft.com/office/drawing/2014/main" id="{50344621-B243-F6D4-C5A0-92E453F9F6A2}"/>
              </a:ext>
            </a:extLst>
          </p:cNvPr>
          <p:cNvSpPr txBox="1"/>
          <p:nvPr/>
        </p:nvSpPr>
        <p:spPr>
          <a:xfrm>
            <a:off x="1209822" y="1533378"/>
            <a:ext cx="8117058" cy="4401205"/>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In this Ratings Prediction Project we will looking into</a:t>
            </a:r>
          </a:p>
          <a:p>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How to analyse the dataset</a:t>
            </a:r>
          </a:p>
          <a:p>
            <a:pPr marL="457200" indent="-457200">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What are the EDA Steps used in cleaning the dataset</a:t>
            </a:r>
          </a:p>
          <a:p>
            <a:pPr marL="457200" indent="-457200">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Visualization of Ratings</a:t>
            </a:r>
          </a:p>
          <a:p>
            <a:pPr marL="457200" indent="-457200">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Overall Analysis of Problem</a:t>
            </a:r>
          </a:p>
          <a:p>
            <a:pPr marL="457200" indent="-457200">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Data Pre-processing</a:t>
            </a:r>
          </a:p>
          <a:p>
            <a:pPr marL="457200" indent="-457200">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Balancing the target variable</a:t>
            </a:r>
          </a:p>
          <a:p>
            <a:pPr marL="457200" indent="-457200">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Model Building from the Cleaned data</a:t>
            </a:r>
          </a:p>
          <a:p>
            <a:pPr marL="457200" indent="-457200">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Saving the Final model.</a:t>
            </a:r>
          </a:p>
        </p:txBody>
      </p:sp>
    </p:spTree>
    <p:extLst>
      <p:ext uri="{BB962C8B-B14F-4D97-AF65-F5344CB8AC3E}">
        <p14:creationId xmlns:p14="http://schemas.microsoft.com/office/powerpoint/2010/main" val="2547843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diagBrick">
          <a:fgClr>
            <a:schemeClr val="accent1"/>
          </a:fgClr>
          <a:bgClr>
            <a:schemeClr val="bg1"/>
          </a:bgClr>
        </a:patt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21F699-E9F3-86B0-BEBD-AA58426B2E8F}"/>
              </a:ext>
            </a:extLst>
          </p:cNvPr>
          <p:cNvSpPr/>
          <p:nvPr/>
        </p:nvSpPr>
        <p:spPr>
          <a:xfrm>
            <a:off x="1527093" y="632098"/>
            <a:ext cx="5874109"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Problem Statement</a:t>
            </a:r>
          </a:p>
        </p:txBody>
      </p:sp>
      <p:sp>
        <p:nvSpPr>
          <p:cNvPr id="3" name="TextBox 2">
            <a:extLst>
              <a:ext uri="{FF2B5EF4-FFF2-40B4-BE49-F238E27FC236}">
                <a16:creationId xmlns:a16="http://schemas.microsoft.com/office/drawing/2014/main" id="{570D3CE1-EAF8-098C-3142-606CCF72EEBA}"/>
              </a:ext>
            </a:extLst>
          </p:cNvPr>
          <p:cNvSpPr txBox="1"/>
          <p:nvPr/>
        </p:nvSpPr>
        <p:spPr>
          <a:xfrm>
            <a:off x="912054" y="1448972"/>
            <a:ext cx="7781779" cy="4154984"/>
          </a:xfrm>
          <a:prstGeom prst="rect">
            <a:avLst/>
          </a:prstGeom>
          <a:noFill/>
        </p:spPr>
        <p:txBody>
          <a:bodyPr wrap="square" rtlCol="0">
            <a:spAutoFit/>
          </a:bodyPr>
          <a:lstStyle/>
          <a:p>
            <a:pPr algn="l"/>
            <a:endParaRPr lang="en-IN" sz="2400" b="0" i="0" u="none" strike="noStrike" baseline="0" dirty="0">
              <a:solidFill>
                <a:srgbClr val="FFFFCC"/>
              </a:solidFill>
              <a:latin typeface="Arial" panose="020B0604020202020204" pitchFamily="34" charset="0"/>
            </a:endParaRPr>
          </a:p>
          <a:p>
            <a:r>
              <a:rPr lang="en-IN" sz="2400" b="0" i="0" u="none" strike="noStrike" baseline="0" dirty="0">
                <a:solidFill>
                  <a:srgbClr val="FFFFCC"/>
                </a:solidFill>
                <a:latin typeface="Arial" panose="020B0604020202020204" pitchFamily="34" charset="0"/>
              </a:rPr>
              <a:t> We have a client who has a website where people write different reviews for technical products. Now they are adding a new feature to their website i.e. The reviewer will have to add stars(rating) as well with the review. The rating is out 5 stars and it only has 5 options available 1 star, 2 stars, 3 stars, 4 stars, 5 stars. Now they want to predict ratings for the reviews which were written in the past and they don’t have a rating. So, we have to build an application which can predict the rating by seeing the review. </a:t>
            </a:r>
            <a:endParaRPr lang="en-IN" sz="2400" dirty="0">
              <a:solidFill>
                <a:srgbClr val="FFFFCC"/>
              </a:solidFill>
            </a:endParaRPr>
          </a:p>
        </p:txBody>
      </p:sp>
      <p:sp>
        <p:nvSpPr>
          <p:cNvPr id="6" name="Star: 5 Points 5">
            <a:extLst>
              <a:ext uri="{FF2B5EF4-FFF2-40B4-BE49-F238E27FC236}">
                <a16:creationId xmlns:a16="http://schemas.microsoft.com/office/drawing/2014/main" id="{B3016163-6130-239E-5B77-3F8E12919257}"/>
              </a:ext>
            </a:extLst>
          </p:cNvPr>
          <p:cNvSpPr/>
          <p:nvPr/>
        </p:nvSpPr>
        <p:spPr>
          <a:xfrm>
            <a:off x="9115865" y="1885071"/>
            <a:ext cx="801858" cy="914400"/>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tar: 5 Points 6">
            <a:extLst>
              <a:ext uri="{FF2B5EF4-FFF2-40B4-BE49-F238E27FC236}">
                <a16:creationId xmlns:a16="http://schemas.microsoft.com/office/drawing/2014/main" id="{810632DC-7B5E-8CA4-BB28-F3FD8F452913}"/>
              </a:ext>
            </a:extLst>
          </p:cNvPr>
          <p:cNvSpPr/>
          <p:nvPr/>
        </p:nvSpPr>
        <p:spPr>
          <a:xfrm>
            <a:off x="10213145" y="970671"/>
            <a:ext cx="801858" cy="914400"/>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Star: 5 Points 7">
            <a:extLst>
              <a:ext uri="{FF2B5EF4-FFF2-40B4-BE49-F238E27FC236}">
                <a16:creationId xmlns:a16="http://schemas.microsoft.com/office/drawing/2014/main" id="{370FC33F-9ED1-16D2-A314-52E5EA202B99}"/>
              </a:ext>
            </a:extLst>
          </p:cNvPr>
          <p:cNvSpPr/>
          <p:nvPr/>
        </p:nvSpPr>
        <p:spPr>
          <a:xfrm>
            <a:off x="11310425" y="1885071"/>
            <a:ext cx="881575" cy="1041009"/>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0409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weave">
          <a:fgClr>
            <a:schemeClr val="accent1">
              <a:lumMod val="60000"/>
              <a:lumOff val="40000"/>
            </a:schemeClr>
          </a:fgClr>
          <a:bgClr>
            <a:schemeClr val="bg1"/>
          </a:bgClr>
        </a:patt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A07037-4A38-6CFD-8723-9DB75198F7CB}"/>
              </a:ext>
            </a:extLst>
          </p:cNvPr>
          <p:cNvSpPr/>
          <p:nvPr/>
        </p:nvSpPr>
        <p:spPr>
          <a:xfrm>
            <a:off x="1270406" y="730572"/>
            <a:ext cx="7147149" cy="923330"/>
          </a:xfrm>
          <a:prstGeom prst="rect">
            <a:avLst/>
          </a:prstGeom>
          <a:noFill/>
        </p:spPr>
        <p:txBody>
          <a:bodyPr wrap="none" lIns="91440" tIns="45720" rIns="91440" bIns="45720">
            <a:spAutoFit/>
          </a:bodyPr>
          <a:lstStyle/>
          <a:p>
            <a:pPr algn="ctr"/>
            <a:r>
              <a:rPr lang="en-US" sz="5400" b="1" cap="none" spc="50" dirty="0">
                <a:ln w="0"/>
                <a:solidFill>
                  <a:srgbClr val="002060"/>
                </a:solidFill>
                <a:effectLst>
                  <a:glow rad="101600">
                    <a:schemeClr val="accent3">
                      <a:satMod val="175000"/>
                      <a:alpha val="40000"/>
                    </a:schemeClr>
                  </a:glow>
                  <a:innerShdw blurRad="63500" dist="50800" dir="13500000">
                    <a:srgbClr val="000000">
                      <a:alpha val="50000"/>
                    </a:srgbClr>
                  </a:innerShdw>
                </a:effectLst>
              </a:rPr>
              <a:t>Problem Understanding</a:t>
            </a:r>
          </a:p>
        </p:txBody>
      </p:sp>
      <p:sp>
        <p:nvSpPr>
          <p:cNvPr id="4" name="TextBox 3">
            <a:extLst>
              <a:ext uri="{FF2B5EF4-FFF2-40B4-BE49-F238E27FC236}">
                <a16:creationId xmlns:a16="http://schemas.microsoft.com/office/drawing/2014/main" id="{2A4D1C00-D8BC-26FC-01D5-67D92545CC70}"/>
              </a:ext>
            </a:extLst>
          </p:cNvPr>
          <p:cNvSpPr txBox="1"/>
          <p:nvPr/>
        </p:nvSpPr>
        <p:spPr>
          <a:xfrm>
            <a:off x="548639" y="1899138"/>
            <a:ext cx="6893169" cy="4524315"/>
          </a:xfrm>
          <a:prstGeom prst="rect">
            <a:avLst/>
          </a:prstGeom>
          <a:noFill/>
        </p:spPr>
        <p:txBody>
          <a:bodyPr wrap="square" rtlCol="0">
            <a:spAutoFit/>
          </a:bodyPr>
          <a:lstStyle/>
          <a:p>
            <a:r>
              <a:rPr lang="en-IN" sz="2400" b="0" i="0" dirty="0">
                <a:effectLst/>
                <a:latin typeface="-apple-system"/>
              </a:rPr>
              <a:t>The user feedback information based Collaborative Filtering algorithm is often used to discover the hidden preferences of users and potential features of items in Recommender System for the past few years. Nevertheless, the potential relationship between different users is often ignored in the current Collaborative Filtering algorithm which contained in the user feedback information. The study indicates that user reviews and ratings will directly affect the sales of the product. Customer before buying check the reviews of that product and decide whether to buy it or not.</a:t>
            </a:r>
            <a:endParaRPr lang="en-IN" sz="2400" dirty="0">
              <a:latin typeface="Times New Roman" panose="02020603050405020304" pitchFamily="18" charset="0"/>
              <a:cs typeface="Times New Roman" panose="02020603050405020304" pitchFamily="18" charset="0"/>
            </a:endParaRPr>
          </a:p>
        </p:txBody>
      </p:sp>
      <p:pic>
        <p:nvPicPr>
          <p:cNvPr id="4098" name="Picture 2" descr="See the source image">
            <a:extLst>
              <a:ext uri="{FF2B5EF4-FFF2-40B4-BE49-F238E27FC236}">
                <a16:creationId xmlns:a16="http://schemas.microsoft.com/office/drawing/2014/main" id="{9DDE7B0A-7F70-7B20-2DD5-F654C75434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3178" y="1899138"/>
            <a:ext cx="4404360" cy="4228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610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alpha val="61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7DC5C8-F12A-A225-025C-A4D830CA4F87}"/>
              </a:ext>
            </a:extLst>
          </p:cNvPr>
          <p:cNvSpPr/>
          <p:nvPr/>
        </p:nvSpPr>
        <p:spPr>
          <a:xfrm>
            <a:off x="1515348" y="196000"/>
            <a:ext cx="10033517"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Importance of Ratings Prediction</a:t>
            </a:r>
          </a:p>
        </p:txBody>
      </p:sp>
      <p:sp>
        <p:nvSpPr>
          <p:cNvPr id="4" name="TextBox 3">
            <a:extLst>
              <a:ext uri="{FF2B5EF4-FFF2-40B4-BE49-F238E27FC236}">
                <a16:creationId xmlns:a16="http://schemas.microsoft.com/office/drawing/2014/main" id="{9A3A9353-8EE4-827E-7B76-AF2773846166}"/>
              </a:ext>
            </a:extLst>
          </p:cNvPr>
          <p:cNvSpPr txBox="1"/>
          <p:nvPr/>
        </p:nvSpPr>
        <p:spPr>
          <a:xfrm>
            <a:off x="1515348" y="1472971"/>
            <a:ext cx="10174904" cy="1815882"/>
          </a:xfrm>
          <a:prstGeom prst="rect">
            <a:avLst/>
          </a:prstGeom>
          <a:noFill/>
        </p:spPr>
        <p:txBody>
          <a:bodyPr wrap="square">
            <a:spAutoFit/>
          </a:bodyPr>
          <a:lstStyle/>
          <a:p>
            <a:r>
              <a:rPr lang="en-IN" sz="2800" b="0" i="0" dirty="0">
                <a:effectLst/>
                <a:latin typeface="Times New Roman" panose="02020603050405020304" pitchFamily="18" charset="0"/>
                <a:cs typeface="Times New Roman" panose="02020603050405020304" pitchFamily="18" charset="0"/>
              </a:rPr>
              <a:t>Rating prediction is an important technology in the</a:t>
            </a:r>
            <a:r>
              <a:rPr lang="en-IN" sz="2800" b="1" i="0" dirty="0">
                <a:effectLst/>
                <a:latin typeface="Times New Roman" panose="02020603050405020304" pitchFamily="18" charset="0"/>
                <a:cs typeface="Times New Roman" panose="02020603050405020304" pitchFamily="18" charset="0"/>
              </a:rPr>
              <a:t> personalized recommendation field</a:t>
            </a:r>
            <a:r>
              <a:rPr lang="en-IN" sz="2800" b="0" i="0" dirty="0">
                <a:effectLst/>
                <a:latin typeface="Times New Roman" panose="02020603050405020304" pitchFamily="18" charset="0"/>
                <a:cs typeface="Times New Roman" panose="02020603050405020304" pitchFamily="18" charset="0"/>
              </a:rPr>
              <a:t>. Prediction results are influenced by many factors, such as time, and their accuracy directly affects the quality of the recommendation.</a:t>
            </a:r>
            <a:endParaRPr lang="en-IN"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74ABEB1-5EB9-A93F-E9A2-27685F8684A4}"/>
              </a:ext>
            </a:extLst>
          </p:cNvPr>
          <p:cNvSpPr txBox="1"/>
          <p:nvPr/>
        </p:nvSpPr>
        <p:spPr>
          <a:xfrm>
            <a:off x="1515348" y="3642494"/>
            <a:ext cx="10452296" cy="2246769"/>
          </a:xfrm>
          <a:prstGeom prst="rect">
            <a:avLst/>
          </a:prstGeom>
          <a:noFill/>
        </p:spPr>
        <p:txBody>
          <a:bodyPr wrap="square" rtlCol="0">
            <a:spAutoFit/>
          </a:bodyPr>
          <a:lstStyle/>
          <a:p>
            <a:r>
              <a:rPr lang="en-IN" sz="2800" b="0" i="0" dirty="0">
                <a:effectLst/>
                <a:latin typeface="Times New Roman" panose="02020603050405020304" pitchFamily="18" charset="0"/>
                <a:cs typeface="Times New Roman" panose="02020603050405020304" pitchFamily="18" charset="0"/>
              </a:rPr>
              <a:t>In order to predict review rating considering the features embedded in the reviews. Sentiment of review considered one of the most valuable features that could be utilized to properly solve the task at hand better. Doing so would lead to more reliable ratings prediction and assist users to make the right options.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6040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68049B-5E93-A843-8057-7566422A2096}"/>
              </a:ext>
            </a:extLst>
          </p:cNvPr>
          <p:cNvPicPr>
            <a:picLocks noChangeAspect="1"/>
          </p:cNvPicPr>
          <p:nvPr/>
        </p:nvPicPr>
        <p:blipFill>
          <a:blip r:embed="rId3"/>
          <a:stretch>
            <a:fillRect/>
          </a:stretch>
        </p:blipFill>
        <p:spPr>
          <a:xfrm>
            <a:off x="-239151" y="759656"/>
            <a:ext cx="12431151" cy="6098344"/>
          </a:xfrm>
          <a:prstGeom prst="rect">
            <a:avLst/>
          </a:prstGeom>
          <a:blipFill>
            <a:blip r:embed="rId4"/>
            <a:tile tx="0" ty="0" sx="100000" sy="100000" flip="none" algn="tl"/>
          </a:blipFill>
        </p:spPr>
      </p:pic>
      <p:sp>
        <p:nvSpPr>
          <p:cNvPr id="4" name="Rectangle 3">
            <a:extLst>
              <a:ext uri="{FF2B5EF4-FFF2-40B4-BE49-F238E27FC236}">
                <a16:creationId xmlns:a16="http://schemas.microsoft.com/office/drawing/2014/main" id="{73F5145B-5242-3587-F738-7B6B1D007E47}"/>
              </a:ext>
            </a:extLst>
          </p:cNvPr>
          <p:cNvSpPr/>
          <p:nvPr/>
        </p:nvSpPr>
        <p:spPr>
          <a:xfrm>
            <a:off x="1532739" y="-163674"/>
            <a:ext cx="888736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Model Building Flow Chart</a:t>
            </a:r>
          </a:p>
        </p:txBody>
      </p:sp>
    </p:spTree>
    <p:extLst>
      <p:ext uri="{BB962C8B-B14F-4D97-AF65-F5344CB8AC3E}">
        <p14:creationId xmlns:p14="http://schemas.microsoft.com/office/powerpoint/2010/main" val="186974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D278AC-5D67-CD5E-B1D1-4FF598E47058}"/>
              </a:ext>
            </a:extLst>
          </p:cNvPr>
          <p:cNvSpPr/>
          <p:nvPr/>
        </p:nvSpPr>
        <p:spPr>
          <a:xfrm>
            <a:off x="1647850" y="350745"/>
            <a:ext cx="9093260"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Exploratory Data Analysis</a:t>
            </a:r>
          </a:p>
        </p:txBody>
      </p:sp>
      <p:sp>
        <p:nvSpPr>
          <p:cNvPr id="4" name="TextBox 3">
            <a:extLst>
              <a:ext uri="{FF2B5EF4-FFF2-40B4-BE49-F238E27FC236}">
                <a16:creationId xmlns:a16="http://schemas.microsoft.com/office/drawing/2014/main" id="{0D080C17-BB17-B05A-2ABA-4256358CC7A5}"/>
              </a:ext>
            </a:extLst>
          </p:cNvPr>
          <p:cNvSpPr txBox="1"/>
          <p:nvPr/>
        </p:nvSpPr>
        <p:spPr>
          <a:xfrm>
            <a:off x="829994" y="1547446"/>
            <a:ext cx="10663311" cy="4893647"/>
          </a:xfrm>
          <a:prstGeom prst="rect">
            <a:avLst/>
          </a:prstGeom>
          <a:noFill/>
        </p:spPr>
        <p:txBody>
          <a:bodyPr wrap="square" rtlCol="0">
            <a:spAutoFit/>
          </a:bodyPr>
          <a:lstStyle/>
          <a:p>
            <a:pPr marL="342900" indent="-34290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Importing necessary libraries and loading the dataset.</a:t>
            </a:r>
          </a:p>
          <a:p>
            <a:pPr marL="342900" indent="-34290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Checking the shape of data, unique value, statistical summary of data, count of data etc.</a:t>
            </a:r>
          </a:p>
          <a:p>
            <a:pPr marL="342900" indent="-34290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Checking the null value and replace the missing value with mode. Removed the column Unnamed: 0 from the dataset.</a:t>
            </a:r>
          </a:p>
          <a:p>
            <a:pPr marL="342900" indent="-34290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Visualized the ratings using the seaborn and matplotlib libraries.</a:t>
            </a:r>
          </a:p>
          <a:p>
            <a:pPr marL="342900" indent="-34290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We have done the text data pre-processing, removed the stop words, punctuation, character and words splitting into different column and check the count of words and character. Using the Stemming and Lemmatizer.</a:t>
            </a:r>
          </a:p>
          <a:p>
            <a:pPr marL="342900" indent="-34290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We have converted the text into vector using the TF-IDF Vectorizer. Vectors can be put as input and used in the training and testing the model.</a:t>
            </a:r>
          </a:p>
          <a:p>
            <a:pPr marL="342900" indent="-34290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Balanced the target variable ratings using the Over sampling technique SMOTE.</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4959812"/>
      </p:ext>
    </p:extLst>
  </p:cSld>
  <p:clrMapOvr>
    <a:masterClrMapping/>
  </p:clrMapOvr>
</p:sld>
</file>

<file path=ppt/theme/_rels/theme10.xml.rels><?xml version="1.0" encoding="UTF-8" standalone="yes"?>
<Relationships xmlns="http://schemas.openxmlformats.org/package/2006/relationships"><Relationship Id="rId1" Type="http://schemas.openxmlformats.org/officeDocument/2006/relationships/image" Target="../media/image4.jpeg"/></Relationships>
</file>

<file path=ppt/theme/_rels/theme12.xml.rels><?xml version="1.0" encoding="UTF-8" standalone="yes"?>
<Relationships xmlns="http://schemas.openxmlformats.org/package/2006/relationships"><Relationship Id="rId1" Type="http://schemas.openxmlformats.org/officeDocument/2006/relationships/image" Target="../media/image14.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4.jpeg"/></Relationships>
</file>

<file path=ppt/theme/_rels/theme5.xml.rels><?xml version="1.0" encoding="UTF-8" standalone="yes"?>
<Relationships xmlns="http://schemas.openxmlformats.org/package/2006/relationships"><Relationship Id="rId1" Type="http://schemas.openxmlformats.org/officeDocument/2006/relationships/image" Target="../media/image5.jpeg"/></Relationships>
</file>

<file path=ppt/theme/_rels/theme6.xml.rels><?xml version="1.0" encoding="UTF-8" standalone="yes"?>
<Relationships xmlns="http://schemas.openxmlformats.org/package/2006/relationships"><Relationship Id="rId1" Type="http://schemas.openxmlformats.org/officeDocument/2006/relationships/image" Target="../media/image6.jpeg"/></Relationships>
</file>

<file path=ppt/theme/_rels/theme7.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11.xml><?xml version="1.0" encoding="utf-8"?>
<a:theme xmlns:a="http://schemas.openxmlformats.org/drawingml/2006/main" name="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12.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3.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4.xml><?xml version="1.0" encoding="utf-8"?>
<a:theme xmlns:a="http://schemas.openxmlformats.org/drawingml/2006/main" name="Slic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5.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6.xml><?xml version="1.0" encoding="utf-8"?>
<a:theme xmlns:a="http://schemas.openxmlformats.org/drawingml/2006/main" name="Mesh">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7.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8.xml><?xml version="1.0" encoding="utf-8"?>
<a:theme xmlns:a="http://schemas.openxmlformats.org/drawingml/2006/main" name="Depth">
  <a:themeElements>
    <a:clrScheme name="Depth">
      <a:dk1>
        <a:sysClr val="windowText" lastClr="000000"/>
      </a:dk1>
      <a:lt1>
        <a:sysClr val="window" lastClr="FFFFFF"/>
      </a:lt1>
      <a:dk2>
        <a:srgbClr val="4E3B30"/>
      </a:dk2>
      <a:lt2>
        <a:srgbClr val="FFDB82"/>
      </a:lt2>
      <a:accent1>
        <a:srgbClr val="F0A22E"/>
      </a:accent1>
      <a:accent2>
        <a:srgbClr val="E4D9B2"/>
      </a:accent2>
      <a:accent3>
        <a:srgbClr val="AA986C"/>
      </a:accent3>
      <a:accent4>
        <a:srgbClr val="8FB977"/>
      </a:accent4>
      <a:accent5>
        <a:srgbClr val="778F9F"/>
      </a:accent5>
      <a:accent6>
        <a:srgbClr val="8A6087"/>
      </a:accent6>
      <a:hlink>
        <a:srgbClr val="AD1F1F"/>
      </a:hlink>
      <a:folHlink>
        <a:srgbClr val="FFC42F"/>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C473073F-34A4-486A-BBA1-2A70AE921EB6}"/>
    </a:ext>
  </a:extLst>
</a:theme>
</file>

<file path=ppt/theme/theme9.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otalTime>256</TotalTime>
  <Words>1513</Words>
  <Application>Microsoft Office PowerPoint</Application>
  <PresentationFormat>Widescreen</PresentationFormat>
  <Paragraphs>101</Paragraphs>
  <Slides>30</Slides>
  <Notes>0</Notes>
  <HiddenSlides>0</HiddenSlides>
  <MMClips>0</MMClips>
  <ScaleCrop>false</ScaleCrop>
  <HeadingPairs>
    <vt:vector size="6" baseType="variant">
      <vt:variant>
        <vt:lpstr>Fonts Used</vt:lpstr>
      </vt:variant>
      <vt:variant>
        <vt:i4>14</vt:i4>
      </vt:variant>
      <vt:variant>
        <vt:lpstr>Theme</vt:lpstr>
      </vt:variant>
      <vt:variant>
        <vt:i4>12</vt:i4>
      </vt:variant>
      <vt:variant>
        <vt:lpstr>Slide Titles</vt:lpstr>
      </vt:variant>
      <vt:variant>
        <vt:i4>30</vt:i4>
      </vt:variant>
    </vt:vector>
  </HeadingPairs>
  <TitlesOfParts>
    <vt:vector size="56" baseType="lpstr">
      <vt:lpstr>-apple-system</vt:lpstr>
      <vt:lpstr>Arial</vt:lpstr>
      <vt:lpstr>Bookman Old Style</vt:lpstr>
      <vt:lpstr>Calibri</vt:lpstr>
      <vt:lpstr>Calibri Light</vt:lpstr>
      <vt:lpstr>Century Gothic</vt:lpstr>
      <vt:lpstr>Corbel</vt:lpstr>
      <vt:lpstr>Matura MT Script Capitals</vt:lpstr>
      <vt:lpstr>MS Shell Dlg 2</vt:lpstr>
      <vt:lpstr>Rockwell</vt:lpstr>
      <vt:lpstr>Times New Roman</vt:lpstr>
      <vt:lpstr>Trebuchet MS</vt:lpstr>
      <vt:lpstr>Wingdings</vt:lpstr>
      <vt:lpstr>Wingdings 3</vt:lpstr>
      <vt:lpstr>Office Theme</vt:lpstr>
      <vt:lpstr>Celestial</vt:lpstr>
      <vt:lpstr>Parallax</vt:lpstr>
      <vt:lpstr>Slice</vt:lpstr>
      <vt:lpstr>Damask</vt:lpstr>
      <vt:lpstr>Mesh</vt:lpstr>
      <vt:lpstr>Madison</vt:lpstr>
      <vt:lpstr>Depth</vt:lpstr>
      <vt:lpstr>Wisp</vt:lpstr>
      <vt:lpstr>1_Parallax</vt:lpstr>
      <vt:lpstr>Berlin</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Aamina Ruvaida</dc:creator>
  <cp:lastModifiedBy>Aamina Ruvaida</cp:lastModifiedBy>
  <cp:revision>31</cp:revision>
  <dcterms:created xsi:type="dcterms:W3CDTF">2022-07-22T06:09:10Z</dcterms:created>
  <dcterms:modified xsi:type="dcterms:W3CDTF">2022-07-23T09:30:59Z</dcterms:modified>
</cp:coreProperties>
</file>